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8E07BD-343C-4B8A-8164-6C143EE7FDA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03808-880D-419D-9836-7A52BA255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117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want to make sure every child learns to read in our school.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 children need extra practice when learning to read so we teach these children one-to-one for ten minutes every day – on top of their group lesson.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make sure they ‘keep up’ from the beginning and don’t need ‘catch up’ later 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514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Using RWI, we make learning to read easy for children because we start by teaching them just one way of reading and writing every sound. Here they are on the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 we use in class.</a:t>
            </a: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sz="1100" dirty="0" err="1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 o u).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GB" altLang="ja-JP" sz="1100" dirty="0">
                <a:latin typeface="Times New Roman" charset="0"/>
              </a:rPr>
              <a:t>Children need to know sounds – not letter names – to read words.</a:t>
            </a: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472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Once children know one way of reading and writing every sound, </a:t>
            </a:r>
            <a:r>
              <a:rPr lang="en-US" altLang="ja-JP" sz="1200" dirty="0">
                <a:latin typeface="Arial" pitchFamily="34" charset="0"/>
                <a:cs typeface="Arial" pitchFamily="34" charset="0"/>
              </a:rPr>
              <a:t>they start to learn spellings for each sound they already know.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altLang="ja-JP" sz="1200" i="1" dirty="0">
                <a:latin typeface="Arial" pitchFamily="34" charset="0"/>
                <a:cs typeface="Arial" pitchFamily="34" charset="0"/>
              </a:rPr>
              <a:t>Point to the chart to show.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altLang="ja-JP" sz="1200" dirty="0">
                <a:latin typeface="Arial" pitchFamily="34" charset="0"/>
                <a:cs typeface="Arial" pitchFamily="34" charset="0"/>
              </a:rPr>
              <a:t>For example, they know ‘ay’ and now learn a-e and </a:t>
            </a:r>
            <a:r>
              <a:rPr lang="en-US" altLang="ja-JP" sz="12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altLang="ja-JP" sz="1200" dirty="0">
                <a:latin typeface="Arial" pitchFamily="34" charset="0"/>
                <a:cs typeface="Arial" pitchFamily="34" charset="0"/>
              </a:rPr>
              <a:t> as other spellings for the same sound.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49081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11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97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322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144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902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106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556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201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31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96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7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32959-CD31-4925-91EC-47648168BDB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39D27-B516-44E6-A898-419D3A0D9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377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7528" y="260649"/>
            <a:ext cx="8820472" cy="864096"/>
          </a:xfrm>
        </p:spPr>
        <p:txBody>
          <a:bodyPr>
            <a:normAutofit fontScale="90000"/>
          </a:bodyPr>
          <a:lstStyle/>
          <a:p>
            <a:r>
              <a:rPr lang="en-US" dirty="0"/>
              <a:t>One-to-one tutoring – ‘keep up, not catch up!’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279E094-2F07-E241-8BC8-4E837AF4CC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9" y="1268761"/>
            <a:ext cx="7037677" cy="4680297"/>
          </a:xfrm>
        </p:spPr>
      </p:pic>
    </p:spTree>
    <p:extLst>
      <p:ext uri="{BB962C8B-B14F-4D97-AF65-F5344CB8AC3E}">
        <p14:creationId xmlns:p14="http://schemas.microsoft.com/office/powerpoint/2010/main" val="6040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>
                <a:solidFill>
                  <a:schemeClr val="accent5"/>
                </a:solidFill>
                <a:ea typeface="Arial Unicode MS" pitchFamily="34" charset="-128"/>
                <a:cs typeface="Arial Unicode MS" pitchFamily="34" charset="-128"/>
              </a:rPr>
              <a:t>Speed Sounds Set 1 and Set 2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1946275" y="1600201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2020888" y="1751014"/>
            <a:ext cx="3810000" cy="95410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2279577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2783632" y="1484784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783632" y="3140968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783632" y="4725144"/>
            <a:ext cx="288032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57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1847529" y="260649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b" anchorCtr="0">
            <a:noAutofit/>
          </a:bodyPr>
          <a:lstStyle/>
          <a:p>
            <a:pPr>
              <a:spcBef>
                <a:spcPts val="0"/>
              </a:spcBef>
              <a:buSzPct val="25000"/>
            </a:pPr>
            <a:r>
              <a:rPr lang="en-US" sz="3000" b="1" dirty="0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Speed Sounds Set 3</a:t>
            </a:r>
          </a:p>
        </p:txBody>
      </p:sp>
      <p:pic>
        <p:nvPicPr>
          <p:cNvPr id="6" name="Picture 5" descr="Complex_Speed_Sounds_Chart.pdf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3764432" y="1309656"/>
            <a:ext cx="4320626" cy="554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96891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Widescreen</PresentationFormat>
  <Paragraphs>20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MS PGothic</vt:lpstr>
      <vt:lpstr>游ゴシック</vt:lpstr>
      <vt:lpstr>Arial</vt:lpstr>
      <vt:lpstr>Arial Unicode MS</vt:lpstr>
      <vt:lpstr>Calibri</vt:lpstr>
      <vt:lpstr>Calibri Light</vt:lpstr>
      <vt:lpstr>Times New Roman</vt:lpstr>
      <vt:lpstr>Wingdings</vt:lpstr>
      <vt:lpstr>Office Theme</vt:lpstr>
      <vt:lpstr>One-to-one tutoring – ‘keep up, not catch up!’</vt:lpstr>
      <vt:lpstr>Speed Sounds Set 1 and Set 2</vt:lpstr>
      <vt:lpstr>Speed Sounds Set 3</vt:lpstr>
    </vt:vector>
  </TitlesOfParts>
  <Company>West Berkshire Council (Schools)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One-to-one tutoring – ‘keep up, not catch up!’</dc:title>
  <dc:creator>Rhian Davy</dc:creator>
  <cp:lastModifiedBy>Rhian Davy</cp:lastModifiedBy>
  <cp:revision>1</cp:revision>
  <dcterms:created xsi:type="dcterms:W3CDTF">2022-03-11T14:27:15Z</dcterms:created>
  <dcterms:modified xsi:type="dcterms:W3CDTF">2022-03-11T14:27:39Z</dcterms:modified>
</cp:coreProperties>
</file>