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1E3A34-B070-4A2F-9334-233811B29971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D0BA77-48D1-4004-BFBF-EADC5B4CD7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576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Alongside teaching children sounds, we teach them </a:t>
            </a:r>
            <a:r>
              <a:rPr lang="en-US" dirty="0"/>
              <a:t>to blend sounds to read words e.g. s-a-t, sat.</a:t>
            </a:r>
            <a:r>
              <a:rPr lang="en-US" i="0" baseline="0" dirty="0"/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endParaRPr lang="en-US" dirty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We use Fred Talk to help children read.</a:t>
            </a:r>
            <a:endParaRPr lang="en-US" sz="12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828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 me introduce you to Fred</a:t>
            </a:r>
            <a:r>
              <a:rPr lang="en-US" sz="1200" i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GB" sz="12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Fred can only speak in sounds. He says d-o-g, h-a-t etc.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Speaking like Fred helps children to understand that words are made up of sounds.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Fred helps children </a:t>
            </a:r>
            <a:r>
              <a:rPr lang="en-US" sz="120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practise</a:t>
            </a:r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blending sounds together because he needs the children to say the words for him. Fred says d-o-g, children tell him the word is dog.</a:t>
            </a:r>
          </a:p>
          <a:p>
            <a:pPr lvl="0"/>
            <a:endParaRPr lang="en-US" sz="12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how we </a:t>
            </a:r>
            <a:r>
              <a:rPr lang="en-US" sz="12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quickly</a:t>
            </a:r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teach </a:t>
            </a:r>
            <a:r>
              <a:rPr lang="en-US" sz="1200" b="1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 of our children</a:t>
            </a:r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blend.</a:t>
            </a:r>
          </a:p>
          <a:p>
            <a:pPr lvl="0"/>
            <a:endParaRPr lang="en-US" sz="12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7128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We use Fred Fingers to help children sound out words to spell easily.</a:t>
            </a:r>
          </a:p>
          <a:p>
            <a:r>
              <a:rPr lang="en-US" baseline="0" dirty="0"/>
              <a:t>It means they do not have to </a:t>
            </a:r>
            <a:r>
              <a:rPr lang="en-US" baseline="0" dirty="0" err="1"/>
              <a:t>memorise</a:t>
            </a:r>
            <a:r>
              <a:rPr lang="en-US" baseline="0" dirty="0"/>
              <a:t> lists of spelling words.</a:t>
            </a:r>
          </a:p>
          <a:p>
            <a:r>
              <a:rPr lang="en-US" baseline="0" dirty="0"/>
              <a:t>It is a tool so they will be able to spell any word.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95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eaLnBrk="1" hangingPunct="1"/>
            <a:fld id="{FB292E8D-CF26-4C18-AF48-18F643F3764E}" type="slidenum">
              <a:rPr lang="en-US" sz="1200" smtClean="0">
                <a:latin typeface="Times New Roman" pitchFamily="18" charset="0"/>
              </a:rPr>
              <a:pPr eaLnBrk="1" hangingPunct="1"/>
              <a:t>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72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84250" y="685800"/>
            <a:ext cx="2312988" cy="1735138"/>
          </a:xfrm>
          <a:ln/>
        </p:spPr>
      </p:sp>
      <p:sp>
        <p:nvSpPr>
          <p:cNvPr id="1720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0572" y="2420642"/>
            <a:ext cx="5942641" cy="6037157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 our school,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read each Read Write Inc. Storybook three times in class with their partner.</a:t>
            </a:r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Re-reading the same book helps children to become confident readers.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Each time they re-read, they build their fluency/speed and comprehension.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love reading and want to read because they can read all of the words in the Storybook.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set a focus for each re-read in school.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(Click)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first read focuses on reading every word accurately. </a:t>
            </a:r>
          </a:p>
          <a:p>
            <a:pPr lvl="0"/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(Click)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second on reading the story more quickly.</a:t>
            </a:r>
          </a:p>
          <a:p>
            <a:pPr lvl="0"/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(Click)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third read on comprehension - understanding what they read.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Then your child brings the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same book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home to read and enjoy with you again and again at home.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It’s ‘three with me, four at home.’</a:t>
            </a:r>
          </a:p>
          <a:p>
            <a:endParaRPr lang="en-US" baseline="0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baseline="0" dirty="0"/>
              <a:t>We do not send stories home the children cannot read because we always want them to be set up to succeed in their reading.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baseline="0" dirty="0"/>
              <a:t>We want to make sure they enjoy reading so that they want to read.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baseline="0" dirty="0"/>
              <a:t>The more they read, the faster progress they will make.</a:t>
            </a:r>
            <a:endParaRPr lang="en-US" b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eaLnBrk="1" hangingPunct="1"/>
            <a:endParaRPr lang="en-GB" sz="1100" dirty="0">
              <a:latin typeface="Arial"/>
              <a:cs typeface="Arial"/>
            </a:endParaRPr>
          </a:p>
          <a:p>
            <a:pPr eaLnBrk="1" hangingPunct="1"/>
            <a:r>
              <a:rPr lang="en-GB" sz="1100" dirty="0">
                <a:latin typeface="Arial"/>
                <a:cs typeface="Arial"/>
              </a:rPr>
              <a:t>  </a:t>
            </a:r>
            <a:endParaRPr lang="en-US" sz="11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64538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 after the third read in class, children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will able to access this book on Oxford Owl.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love this book!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can read it like a storyteller and can’t wait to read it to you, their grandparents or even their teddy bear. 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Please  avoid saying, “This book is too easy for you!” but instead say “I love how well you can read this book!”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are meant to be able to read all of the words as the book is at the correct level.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Encourage them to share their enjoyment of the story with you and read it in their storyteller voice – again and again.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C51D32-3C34-4CC0-B1C8-B7CDA258413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8848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dirty="0"/>
              <a:t>Children will be able to read all of the words in the Storybook.</a:t>
            </a:r>
          </a:p>
          <a:p>
            <a:endParaRPr lang="en-US" dirty="0"/>
          </a:p>
          <a:p>
            <a:r>
              <a:rPr lang="en-US" dirty="0"/>
              <a:t>If they hesitate, remind them to read the word using ‘Special Friends, Fred Talk, read the word’.</a:t>
            </a:r>
          </a:p>
          <a:p>
            <a:r>
              <a:rPr lang="en-US" dirty="0"/>
              <a:t>For example, this means they spot the ‘</a:t>
            </a:r>
            <a:r>
              <a:rPr lang="en-US" dirty="0" err="1"/>
              <a:t>sh</a:t>
            </a:r>
            <a:r>
              <a:rPr lang="en-US" dirty="0"/>
              <a:t>’, then Fred Talk and blend to read the word e.g. </a:t>
            </a:r>
            <a:r>
              <a:rPr lang="en-US" dirty="0" err="1"/>
              <a:t>sh</a:t>
            </a:r>
            <a:r>
              <a:rPr lang="en-US" dirty="0"/>
              <a:t>, </a:t>
            </a:r>
            <a:r>
              <a:rPr lang="en-US" dirty="0" err="1"/>
              <a:t>sh</a:t>
            </a:r>
            <a:r>
              <a:rPr lang="en-US" dirty="0"/>
              <a:t>-</a:t>
            </a:r>
            <a:r>
              <a:rPr lang="en-US" dirty="0" err="1"/>
              <a:t>i</a:t>
            </a:r>
            <a:r>
              <a:rPr lang="en-US" dirty="0"/>
              <a:t>-p, ship.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727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Some words are ‘tricky’ because they contain letters that don’t match the sounds the child has been taught.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‘said’ has ‘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 making an ‘e’ sound.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teach these common exception words as Red words.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early Storybooks, these words are printed in red text.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Remind your child not to use Fred Talk to read Red words but instead to stop and think. Tell them the word if needed.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659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Your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child can read their storybook on Oxford Owl. These will be issued every three days, after they have read the book several times at school.</a:t>
            </a:r>
          </a:p>
          <a:p>
            <a:endParaRPr lang="en-US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Your child will come home with a ‘book bag book’ every three days. These books will work specifically on the sounds the children have been working on at school that week.</a:t>
            </a:r>
          </a:p>
          <a:p>
            <a:endParaRPr lang="en-US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Every Friday your child will choose a book to read for pleasure from our class library. This will be a picture book that should be read to your child.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C51D32-3C34-4CC0-B1C8-B7CDA258413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9323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i="1" baseline="0" dirty="0">
              <a:latin typeface="Times New Roman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679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5F490-43BB-40DC-BD32-050327BC1A11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C0DE2-BD0D-4EA3-AAEA-CCF135427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352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5F490-43BB-40DC-BD32-050327BC1A11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C0DE2-BD0D-4EA3-AAEA-CCF135427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137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5F490-43BB-40DC-BD32-050327BC1A11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C0DE2-BD0D-4EA3-AAEA-CCF135427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38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5F490-43BB-40DC-BD32-050327BC1A11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C0DE2-BD0D-4EA3-AAEA-CCF135427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772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5F490-43BB-40DC-BD32-050327BC1A11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C0DE2-BD0D-4EA3-AAEA-CCF135427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521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5F490-43BB-40DC-BD32-050327BC1A11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C0DE2-BD0D-4EA3-AAEA-CCF135427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673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5F490-43BB-40DC-BD32-050327BC1A11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C0DE2-BD0D-4EA3-AAEA-CCF135427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160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5F490-43BB-40DC-BD32-050327BC1A11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C0DE2-BD0D-4EA3-AAEA-CCF135427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364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5F490-43BB-40DC-BD32-050327BC1A11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C0DE2-BD0D-4EA3-AAEA-CCF135427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85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5F490-43BB-40DC-BD32-050327BC1A11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C0DE2-BD0D-4EA3-AAEA-CCF135427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941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5F490-43BB-40DC-BD32-050327BC1A11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FC0DE2-BD0D-4EA3-AAEA-CCF135427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757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5F490-43BB-40DC-BD32-050327BC1A11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FC0DE2-BD0D-4EA3-AAEA-CCF135427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504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19.tiff"/><Relationship Id="rId5" Type="http://schemas.openxmlformats.org/officeDocument/2006/relationships/image" Target="../media/image14.jpeg"/><Relationship Id="rId10" Type="http://schemas.openxmlformats.org/officeDocument/2006/relationships/image" Target="../media/image18.tiff"/><Relationship Id="rId4" Type="http://schemas.openxmlformats.org/officeDocument/2006/relationships/image" Target="../media/image13.jpeg"/><Relationship Id="rId9" Type="http://schemas.openxmlformats.org/officeDocument/2006/relationships/image" Target="../media/image5.tif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005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Sounds + blending = reading </a:t>
            </a:r>
          </a:p>
        </p:txBody>
      </p:sp>
      <p:pic>
        <p:nvPicPr>
          <p:cNvPr id="16" name="Picture 15" descr="Screen Shot 2016-04-13 at 10.33.12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0767" y="2721513"/>
            <a:ext cx="2963858" cy="139489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D0F987-1124-9641-A917-5AF839C65251}"/>
              </a:ext>
            </a:extLst>
          </p:cNvPr>
          <p:cNvSpPr txBox="1"/>
          <p:nvPr/>
        </p:nvSpPr>
        <p:spPr>
          <a:xfrm>
            <a:off x="5666397" y="2911127"/>
            <a:ext cx="10654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787878"/>
                </a:solidFill>
                <a:ea typeface="+mj-ea"/>
                <a:cs typeface="+mj-cs"/>
              </a:rPr>
              <a:t>+</a:t>
            </a:r>
          </a:p>
        </p:txBody>
      </p:sp>
      <p:pic>
        <p:nvPicPr>
          <p:cNvPr id="9" name="Picture 8" descr="as.png">
            <a:extLst>
              <a:ext uri="{FF2B5EF4-FFF2-40B4-BE49-F238E27FC236}">
                <a16:creationId xmlns:a16="http://schemas.microsoft.com/office/drawing/2014/main" id="{51EA20A7-5BA2-E440-9860-D798EE7E53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529" y="2618531"/>
            <a:ext cx="3393707" cy="150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93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Fred</a:t>
            </a:r>
          </a:p>
        </p:txBody>
      </p:sp>
      <p:pic>
        <p:nvPicPr>
          <p:cNvPr id="4" name="Content Placeholder 1" descr="41Ho83H3mFL.jpg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6557" y="2276872"/>
            <a:ext cx="5717373" cy="2664296"/>
          </a:xfrm>
        </p:spPr>
      </p:pic>
    </p:spTree>
    <p:extLst>
      <p:ext uri="{BB962C8B-B14F-4D97-AF65-F5344CB8AC3E}">
        <p14:creationId xmlns:p14="http://schemas.microsoft.com/office/powerpoint/2010/main" val="59574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 spelling using Fred Fingers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8545" r="-7854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832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‘Three with me, four at home’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1847529" y="1196752"/>
            <a:ext cx="8639175" cy="5661248"/>
          </a:xfrm>
        </p:spPr>
        <p:txBody>
          <a:bodyPr>
            <a:normAutofit/>
          </a:bodyPr>
          <a:lstStyle/>
          <a:p>
            <a:pPr algn="ctr" eaLnBrk="1" hangingPunct="1">
              <a:buFont typeface="Wingdings" pitchFamily="2" charset="2"/>
              <a:buNone/>
            </a:pPr>
            <a:endParaRPr lang="en-GB" dirty="0"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en-GB" dirty="0">
                <a:ea typeface="Arial Unicode MS" pitchFamily="34" charset="-128"/>
                <a:cs typeface="Arial Unicode MS" pitchFamily="34" charset="-128"/>
              </a:rPr>
              <a:t>Accuracy</a:t>
            </a:r>
          </a:p>
          <a:p>
            <a:pPr algn="ctr" eaLnBrk="1" hangingPunct="1">
              <a:buFont typeface="Wingdings" pitchFamily="2" charset="2"/>
              <a:buNone/>
            </a:pPr>
            <a:endParaRPr lang="en-GB" dirty="0"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en-GB" dirty="0">
                <a:ea typeface="Arial Unicode MS" pitchFamily="34" charset="-128"/>
                <a:cs typeface="Arial Unicode MS" pitchFamily="34" charset="-128"/>
              </a:rPr>
              <a:t>Fluency</a:t>
            </a:r>
          </a:p>
          <a:p>
            <a:pPr algn="ctr" eaLnBrk="1" hangingPunct="1">
              <a:buFont typeface="Wingdings" pitchFamily="2" charset="2"/>
              <a:buNone/>
            </a:pPr>
            <a:endParaRPr lang="en-GB" dirty="0"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en-GB" dirty="0">
                <a:ea typeface="Arial Unicode MS" pitchFamily="34" charset="-128"/>
                <a:cs typeface="Arial Unicode MS" pitchFamily="34" charset="-128"/>
              </a:rPr>
              <a:t>Comprehension</a:t>
            </a:r>
          </a:p>
          <a:p>
            <a:pPr algn="ctr" eaLnBrk="1" hangingPunct="1">
              <a:buFont typeface="Wingdings" pitchFamily="2" charset="2"/>
              <a:buNone/>
            </a:pPr>
            <a:endParaRPr lang="en-GB" dirty="0"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en-GB" dirty="0">
                <a:ea typeface="Arial Unicode MS" pitchFamily="34" charset="-128"/>
                <a:cs typeface="Arial Unicode MS" pitchFamily="34" charset="-128"/>
              </a:rPr>
              <a:t>Read and enjoy at home</a:t>
            </a:r>
          </a:p>
          <a:p>
            <a:pPr eaLnBrk="1" hangingPunct="1">
              <a:buFont typeface="Wingdings" pitchFamily="2" charset="2"/>
              <a:buNone/>
            </a:pPr>
            <a:endParaRPr lang="en-GB" sz="2400" dirty="0">
              <a:ea typeface="Arial Unicode MS" pitchFamily="34" charset="-128"/>
              <a:cs typeface="Arial Unicode MS" pitchFamily="34" charset="-128"/>
            </a:endParaRPr>
          </a:p>
          <a:p>
            <a:pPr eaLnBrk="1" hangingPunct="1">
              <a:buFont typeface="Wingdings" pitchFamily="2" charset="2"/>
              <a:buNone/>
            </a:pPr>
            <a:endParaRPr lang="en-GB" sz="2400" i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75767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50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7608" y="1700809"/>
            <a:ext cx="1636550" cy="1190089"/>
          </a:xfrm>
          <a:prstGeom prst="rect">
            <a:avLst/>
          </a:prstGeom>
          <a:ln>
            <a:solidFill>
              <a:schemeClr val="accent5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screen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3872" y="5013177"/>
            <a:ext cx="2244402" cy="16927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After the third read…</a:t>
            </a:r>
          </a:p>
        </p:txBody>
      </p:sp>
    </p:spTree>
    <p:extLst>
      <p:ext uri="{BB962C8B-B14F-4D97-AF65-F5344CB8AC3E}">
        <p14:creationId xmlns:p14="http://schemas.microsoft.com/office/powerpoint/2010/main" val="1475580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22222E-6 L 0.14427 -2.22222E-6 C 0.20903 -2.22222E-6 0.28872 0.14398 0.28872 0.26111 L 0.28872 0.52222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27" y="2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EB5E3-8A36-464F-AD2A-E3B6DAFFE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7528" y="260649"/>
            <a:ext cx="8268022" cy="864096"/>
          </a:xfrm>
        </p:spPr>
        <p:txBody>
          <a:bodyPr>
            <a:normAutofit fontScale="90000"/>
          </a:bodyPr>
          <a:lstStyle/>
          <a:p>
            <a:r>
              <a:rPr lang="en-US" dirty="0"/>
              <a:t>‘Special Friends’, ‘Fred Talk’, read the word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6F55EA-20BA-9940-80CE-F946D54B83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6156" y="1490270"/>
            <a:ext cx="4099689" cy="19387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1E4011-75BC-3A4A-8675-9C1366675B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6156" y="3713614"/>
            <a:ext cx="4056943" cy="2879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63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31358-7079-704B-9B32-5E78F2884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 Words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D04FA85-7D2B-994C-8EA8-4ABF818A11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41081" y="3357051"/>
            <a:ext cx="4599316" cy="2941638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6ABCBC3-CDC1-EC4B-A12C-A092D1C258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891" r="3172" b="1901"/>
          <a:stretch/>
        </p:blipFill>
        <p:spPr>
          <a:xfrm>
            <a:off x="2681468" y="1546333"/>
            <a:ext cx="3040011" cy="15441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FFACAA7-1E4E-D742-A365-12B2395364D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602" r="6712" b="7279"/>
          <a:stretch/>
        </p:blipFill>
        <p:spPr>
          <a:xfrm>
            <a:off x="6470525" y="1546334"/>
            <a:ext cx="3040009" cy="154410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6969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7530" y="260649"/>
            <a:ext cx="8712967" cy="864096"/>
          </a:xfrm>
        </p:spPr>
        <p:txBody>
          <a:bodyPr>
            <a:normAutofit fontScale="90000"/>
          </a:bodyPr>
          <a:lstStyle/>
          <a:p>
            <a:r>
              <a:rPr lang="en-US" dirty="0"/>
              <a:t>Which books will children bring home?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9005212" y="2531866"/>
            <a:ext cx="1484521" cy="1722762"/>
            <a:chOff x="6340708" y="2209677"/>
            <a:chExt cx="2227243" cy="2752317"/>
          </a:xfrm>
        </p:grpSpPr>
        <p:pic>
          <p:nvPicPr>
            <p:cNvPr id="17" name="Picture 29" descr="http://jeannewillis.com/Book%20Covers/CottonwoolColin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9106" y="3711640"/>
              <a:ext cx="1070076" cy="1250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8" name="Group 17"/>
            <p:cNvGrpSpPr/>
            <p:nvPr/>
          </p:nvGrpSpPr>
          <p:grpSpPr>
            <a:xfrm>
              <a:off x="6340708" y="2209677"/>
              <a:ext cx="2227243" cy="2147017"/>
              <a:chOff x="6340708" y="2209677"/>
              <a:chExt cx="2227243" cy="2147017"/>
            </a:xfrm>
          </p:grpSpPr>
          <p:pic>
            <p:nvPicPr>
              <p:cNvPr id="19" name="Picture 30" descr="MonkeyandPanda.jpg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96976" y="2841502"/>
                <a:ext cx="970975" cy="12777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34" descr="TimeofLion.jpg"/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384540">
                <a:off x="6340708" y="2886722"/>
                <a:ext cx="852897" cy="762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8" descr="The Worst Princess"/>
              <p:cNvPicPr>
                <a:picLocks noChangeAspect="1" noChangeArrowheads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71514" y="2209677"/>
                <a:ext cx="906664" cy="10584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" name="Picture 27" descr="http://img1.fantasticfiction.co.uk/images/h4/h20507.jpg"/>
              <p:cNvPicPr>
                <a:picLocks noChangeAspect="1" noChangeArrowheads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32880" y="3129534"/>
                <a:ext cx="933021" cy="12271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31" name="TextBox 30"/>
          <p:cNvSpPr txBox="1"/>
          <p:nvPr/>
        </p:nvSpPr>
        <p:spPr>
          <a:xfrm>
            <a:off x="3089512" y="2698801"/>
            <a:ext cx="5275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>
                <a:solidFill>
                  <a:srgbClr val="5A5A5A"/>
                </a:solidFill>
              </a:rPr>
              <a:t>+</a:t>
            </a:r>
            <a:endParaRPr lang="en-US" dirty="0">
              <a:solidFill>
                <a:srgbClr val="5A5A5A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953245" y="2685420"/>
            <a:ext cx="74732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800" dirty="0">
                <a:solidFill>
                  <a:srgbClr val="5A5A5A"/>
                </a:solidFill>
              </a:rPr>
              <a:t>+</a:t>
            </a:r>
            <a:endParaRPr lang="en-US" dirty="0">
              <a:solidFill>
                <a:srgbClr val="5A5A5A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109203-4959-C44A-8547-F974B7707A4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21101" y="2685421"/>
            <a:ext cx="1821604" cy="127512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B9E50773-0EA2-BF41-B418-1BF4E0948523}"/>
              </a:ext>
            </a:extLst>
          </p:cNvPr>
          <p:cNvSpPr txBox="1"/>
          <p:nvPr/>
        </p:nvSpPr>
        <p:spPr>
          <a:xfrm>
            <a:off x="8351900" y="2672148"/>
            <a:ext cx="74732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800" dirty="0">
                <a:solidFill>
                  <a:srgbClr val="5A5A5A"/>
                </a:solidFill>
              </a:rPr>
              <a:t>+</a:t>
            </a:r>
            <a:endParaRPr lang="en-US" dirty="0">
              <a:solidFill>
                <a:srgbClr val="5A5A5A"/>
              </a:solidFill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F2899D2E-4D50-3F45-B1A3-F14ED3381A4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47530" y="2946515"/>
            <a:ext cx="1234631" cy="897816"/>
          </a:xfrm>
          <a:prstGeom prst="rect">
            <a:avLst/>
          </a:prstGeom>
          <a:ln>
            <a:solidFill>
              <a:schemeClr val="accent5"/>
            </a:solidFill>
          </a:ln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33D07F8-97D8-7842-B1CC-0EC7FF923113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3077" y="3422076"/>
            <a:ext cx="1785345" cy="120958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8630B1F-9E67-6F47-B76A-D42C326C1B64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0102" y="2223865"/>
            <a:ext cx="1891294" cy="1322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850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I do?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Use pure sounds, not letter names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Use Fred Talk to read and spell words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Listen to your child read their Storybook every day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Read stories to your child every day</a:t>
            </a:r>
          </a:p>
          <a:p>
            <a:pPr marL="457200" indent="-45720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38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811</Words>
  <Application>Microsoft Office PowerPoint</Application>
  <PresentationFormat>Widescreen</PresentationFormat>
  <Paragraphs>97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Arial Unicode MS</vt:lpstr>
      <vt:lpstr>Calibri</vt:lpstr>
      <vt:lpstr>Calibri Light</vt:lpstr>
      <vt:lpstr>Times New Roman</vt:lpstr>
      <vt:lpstr>Wingdings</vt:lpstr>
      <vt:lpstr>Office Theme</vt:lpstr>
      <vt:lpstr>PowerPoint Presentation</vt:lpstr>
      <vt:lpstr>Sounds + blending = reading </vt:lpstr>
      <vt:lpstr>Fred</vt:lpstr>
      <vt:lpstr>Teach spelling using Fred Fingers</vt:lpstr>
      <vt:lpstr>‘Three with me, four at home’</vt:lpstr>
      <vt:lpstr>After the third read…</vt:lpstr>
      <vt:lpstr>‘Special Friends’, ‘Fred Talk’, read the word</vt:lpstr>
      <vt:lpstr>Red Words</vt:lpstr>
      <vt:lpstr>Which books will children bring home?</vt:lpstr>
      <vt:lpstr>What can I do?</vt:lpstr>
    </vt:vector>
  </TitlesOfParts>
  <Company>West Berkshire Council (Schools)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 Davy</dc:creator>
  <cp:lastModifiedBy>Rhian Davy</cp:lastModifiedBy>
  <cp:revision>2</cp:revision>
  <dcterms:created xsi:type="dcterms:W3CDTF">2022-03-11T14:11:29Z</dcterms:created>
  <dcterms:modified xsi:type="dcterms:W3CDTF">2022-03-11T14:19:55Z</dcterms:modified>
</cp:coreProperties>
</file>