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310" r:id="rId4"/>
    <p:sldId id="321" r:id="rId5"/>
    <p:sldId id="314" r:id="rId6"/>
    <p:sldId id="313" r:id="rId7"/>
    <p:sldId id="322" r:id="rId8"/>
    <p:sldId id="317" r:id="rId9"/>
    <p:sldId id="283" r:id="rId10"/>
    <p:sldId id="264" r:id="rId11"/>
    <p:sldId id="309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05E5E"/>
    <a:srgbClr val="0070C0"/>
    <a:srgbClr val="F5B464"/>
    <a:srgbClr val="92D15E"/>
    <a:srgbClr val="6491D4"/>
    <a:srgbClr val="BFD25F"/>
    <a:srgbClr val="C670AF"/>
    <a:srgbClr val="62C896"/>
    <a:srgbClr val="EEE87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103" autoAdjust="0"/>
    <p:restoredTop sz="94660"/>
  </p:normalViewPr>
  <p:slideViewPr>
    <p:cSldViewPr snapToGrid="0">
      <p:cViewPr varScale="1">
        <p:scale>
          <a:sx n="64" d="100"/>
          <a:sy n="64" d="100"/>
        </p:scale>
        <p:origin x="96" y="4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46C236-9748-42C3-868D-89F234E9F7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7CEB37A-4536-41B8-8118-4B27B3CC5F9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E40574-5A46-429A-9D87-0F84C5FFAD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25/08/2020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A8C34D-39D0-4625-BAA2-FB26C3C993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577034-A545-426D-9C46-F39A2183C4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66889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99EBD6-5A36-4B18-BFF8-6CFB4F69A0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54CF1C-64F0-4278-AE2C-C8EAAA8550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A6E623-682C-47AF-A07C-CAA1BFF9F6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25/08/2020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8914B3-DF13-467C-B7EF-78570B88E0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6F5045-421C-4A85-9F64-D4F64AC596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341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2BFC41-8843-4FFF-A896-A5150B2CF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2F835EA-3002-4AF7-BDCF-0B8F563C7D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036311-C066-43EF-ABBB-CCBB0E25C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25/08/2020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CA725E-2952-48A9-8E92-0B7DC7A676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5AAD66-D3EF-462F-AB15-849D6F9959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95065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C6594F-627A-4DF7-B855-8CC82F5106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1B-E92D-4501-A52C-509A8A05256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2445F31-52FC-4792-9EB5-D2F759E511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23CE8CE-40B3-464E-B453-A2FAE7DC64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25/08/2020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FF3DEA6-68E7-417B-971D-04E969C0C5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4E19799-5B11-46B0-A940-0DCC1401FF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85095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38FCA6-00C6-41E2-AF00-726DED7FC9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5A5188-A5E7-4EA4-9546-FD6FFB9F7E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D929907-66EE-474F-864F-00973CC9F3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FBB3DAF-6937-43DB-986D-859FB588A3D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0C2ED2E-A442-454B-B572-584A9ECB2CF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EA282F7-36C4-4A2A-9719-CE79E1282F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25/08/2020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8F63480-2E45-4153-86B7-1DD8F278A6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AB0707F-A685-4D24-9336-F713FA1E72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96959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A293A7-F48A-4663-9B68-22643CC823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E713012-3122-48AD-8909-4D792BA2E9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25/08/2020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CD55003-95C9-41B3-9F89-1E672A6922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4C5A9DF-62BA-4C37-B108-B93D695218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21064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1718507-3485-43B3-94BA-E02A247849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25/08/2020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A168016-CF04-4944-BA95-D1ED7FF688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72618B4-8439-4CBA-99F5-1D4974BF7E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62779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87C1D2-C64E-4758-A3B4-95A08F4873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9C9681-561B-486E-A7BF-C8E91D0C45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6914526-F7A8-4298-9B83-0883B2D0BC5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01E8947-FAF2-4535-B79D-E1165CA4F1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25/08/2020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B41BA13-D544-4A48-BE06-989C7B550B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99728D-72A6-43E2-B27A-B331165CB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56358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CC0831-AE82-4F43-BB87-976A500E0D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C34CC60-87DE-43E2-BEB0-BF592ED831F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3B137C4-5FB4-4E6F-A283-BA1E507F44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04AD8B8-ED64-48C3-A10E-506D57AC93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25/08/2020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5820F9-184D-4DEA-9E1C-18A0FEF1D6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9F5F51A-9CAB-4C3C-A1CD-E07E62E674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96830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81948D-811A-4B8D-8D7B-B562A024D0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EEB0A57-D55D-4E5D-87C4-A88948A63E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352B6A-4D8F-46C6-9AE3-8E1DCF8D4D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25/08/2020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18245C-0AE0-4288-A92E-15185793C1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396DC3-3E37-484D-B1F9-E47791AAF9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07489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1FF974D-D2CC-4101-90DD-AFF67E3E4D2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4F9A1A0-39DC-4B01-BB5A-8708969E282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0014C-E888-4391-BD0E-804BE613A0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25/08/2020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3EC1A2-C6A2-40F0-8DC9-D9B9973248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70E400-2776-4619-A618-013BF8412E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54029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E361B46-5204-4CDD-A0C0-3B7F9EBED9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F63FC6-1DE6-4A76-8DD5-C433254A79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9A3486-730D-4383-9754-A1F2DD4909A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F5636D-264A-4F6D-8ECE-8EDFBE94DDD3}" type="datetimeFigureOut">
              <a:rPr lang="en-GB" smtClean="0"/>
              <a:t>25/08/2020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58C15D-B9E3-44C2-99CA-29703B102EE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F89060-30FC-4112-86C5-62322D71DB6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4568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F42A8559-181C-4E7E-BCC0-148EBFA93740}"/>
              </a:ext>
            </a:extLst>
          </p:cNvPr>
          <p:cNvSpPr/>
          <p:nvPr/>
        </p:nvSpPr>
        <p:spPr>
          <a:xfrm>
            <a:off x="-4130" y="77493"/>
            <a:ext cx="12192000" cy="1403324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2456" y="1176320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7" name="TextBox 4">
            <a:extLst>
              <a:ext uri="{FF2B5EF4-FFF2-40B4-BE49-F238E27FC236}">
                <a16:creationId xmlns:a16="http://schemas.microsoft.com/office/drawing/2014/main" id="{B54EBE31-22BE-420A-AEAD-3A55913DF39A}"/>
              </a:ext>
            </a:extLst>
          </p:cNvPr>
          <p:cNvSpPr txBox="1"/>
          <p:nvPr/>
        </p:nvSpPr>
        <p:spPr>
          <a:xfrm>
            <a:off x="-24446" y="160277"/>
            <a:ext cx="12191999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6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Progression in Mastery</a:t>
            </a: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3600" b="1" dirty="0" smtClean="0">
                <a:latin typeface="Century Gothic" panose="020B0502020202020204" pitchFamily="34" charset="0"/>
              </a:rPr>
              <a:t>Year 4 Direct Speech</a:t>
            </a:r>
            <a:endParaRPr lang="en-GB" sz="54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sp>
        <p:nvSpPr>
          <p:cNvPr id="10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</a:t>
            </a:r>
            <a:r>
              <a:rPr lang="en-GB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2020</a:t>
            </a:r>
            <a:endParaRPr lang="en-GB" sz="1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1" name="Speech Bubble: Oval 10">
            <a:extLst>
              <a:ext uri="{FF2B5EF4-FFF2-40B4-BE49-F238E27FC236}">
                <a16:creationId xmlns:a16="http://schemas.microsoft.com/office/drawing/2014/main" id="{5674924C-509F-4D9A-9938-06747EA21398}"/>
              </a:ext>
            </a:extLst>
          </p:cNvPr>
          <p:cNvSpPr/>
          <p:nvPr/>
        </p:nvSpPr>
        <p:spPr>
          <a:xfrm>
            <a:off x="2453524" y="2717847"/>
            <a:ext cx="4369809" cy="2551869"/>
          </a:xfrm>
          <a:prstGeom prst="wedgeEllipseCallout">
            <a:avLst>
              <a:gd name="adj1" fmla="val 52391"/>
              <a:gd name="adj2" fmla="val 36343"/>
            </a:avLst>
          </a:prstGeom>
          <a:noFill/>
          <a:ln w="69850">
            <a:solidFill>
              <a:srgbClr val="D05E5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200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Let’s dominate direct speech!</a:t>
            </a:r>
            <a:endParaRPr lang="en-GB" sz="32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027" name="Picture 3" descr="27145461_468214916908565_128156848_o">
            <a:extLst>
              <a:ext uri="{FF2B5EF4-FFF2-40B4-BE49-F238E27FC236}">
                <a16:creationId xmlns:a16="http://schemas.microsoft.com/office/drawing/2014/main" id="{27EAEF8D-9E36-4715-8503-9B6DCD9DB6C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941" t="56251" r="39295" b="24985"/>
          <a:stretch/>
        </p:blipFill>
        <p:spPr bwMode="auto">
          <a:xfrm>
            <a:off x="6923959" y="2397404"/>
            <a:ext cx="3067206" cy="3342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12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34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Let’s do this!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</a:t>
            </a:r>
            <a:r>
              <a:rPr lang="en-GB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2020</a:t>
            </a:r>
            <a:endParaRPr lang="en-GB" sz="1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0" y="1202177"/>
            <a:ext cx="121920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Discuss </a:t>
            </a:r>
            <a:r>
              <a:rPr lang="en-GB" sz="2800" dirty="0" err="1" smtClean="0">
                <a:latin typeface="Century Gothic" panose="020B0502020202020204" pitchFamily="34" charset="0"/>
              </a:rPr>
              <a:t>Ranjit’s</a:t>
            </a:r>
            <a:r>
              <a:rPr lang="en-GB" sz="2800" dirty="0" smtClean="0">
                <a:latin typeface="Century Gothic" panose="020B0502020202020204" pitchFamily="34" charset="0"/>
              </a:rPr>
              <a:t> one minute challenge with your partner.</a:t>
            </a: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Which pair has the most listed?</a:t>
            </a:r>
            <a:endParaRPr lang="en-GB" sz="2800" dirty="0">
              <a:latin typeface="Century Gothic" panose="020B0502020202020204" pitchFamily="34" charset="0"/>
            </a:endParaRPr>
          </a:p>
        </p:txBody>
      </p:sp>
      <p:sp>
        <p:nvSpPr>
          <p:cNvPr id="10" name="Speech Bubble: Oval 10">
            <a:extLst>
              <a:ext uri="{FF2B5EF4-FFF2-40B4-BE49-F238E27FC236}">
                <a16:creationId xmlns:a16="http://schemas.microsoft.com/office/drawing/2014/main" id="{5674924C-509F-4D9A-9938-06747EA21398}"/>
              </a:ext>
            </a:extLst>
          </p:cNvPr>
          <p:cNvSpPr/>
          <p:nvPr/>
        </p:nvSpPr>
        <p:spPr>
          <a:xfrm>
            <a:off x="2453524" y="2171582"/>
            <a:ext cx="4369809" cy="2551869"/>
          </a:xfrm>
          <a:prstGeom prst="wedgeEllipseCallout">
            <a:avLst>
              <a:gd name="adj1" fmla="val 52391"/>
              <a:gd name="adj2" fmla="val 36343"/>
            </a:avLst>
          </a:prstGeom>
          <a:noFill/>
          <a:ln w="69850">
            <a:solidFill>
              <a:srgbClr val="D05E5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200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How many alternatives to ‘said’ do you know?</a:t>
            </a:r>
            <a:endParaRPr lang="en-GB" sz="32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2" name="Picture 3" descr="27145461_468214916908565_128156848_o">
            <a:extLst>
              <a:ext uri="{FF2B5EF4-FFF2-40B4-BE49-F238E27FC236}">
                <a16:creationId xmlns:a16="http://schemas.microsoft.com/office/drawing/2014/main" id="{27EAEF8D-9E36-4715-8503-9B6DCD9DB6C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941" t="56251" r="39295" b="24985"/>
          <a:stretch/>
        </p:blipFill>
        <p:spPr bwMode="auto">
          <a:xfrm>
            <a:off x="6923959" y="1851139"/>
            <a:ext cx="3067206" cy="3342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34418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Let’s revisit what we should know…</a:t>
            </a:r>
            <a:endParaRPr kumimoji="0" lang="en-GB" sz="5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©Deepening Understanding LTD </a:t>
            </a:r>
            <a:r>
              <a:rPr kumimoji="0" lang="en-GB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2020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0" y="1202177"/>
            <a:ext cx="12192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Direct speech</a:t>
            </a:r>
            <a:r>
              <a:rPr lang="en-GB" sz="2800" dirty="0">
                <a:latin typeface="Century Gothic" panose="020B0502020202020204" pitchFamily="34" charset="0"/>
              </a:rPr>
              <a:t> is a sentence where the exact words </a:t>
            </a:r>
            <a:br>
              <a:rPr lang="en-GB" sz="2800" dirty="0">
                <a:latin typeface="Century Gothic" panose="020B0502020202020204" pitchFamily="34" charset="0"/>
              </a:rPr>
            </a:br>
            <a:r>
              <a:rPr lang="en-GB" sz="2800" dirty="0">
                <a:latin typeface="Century Gothic" panose="020B0502020202020204" pitchFamily="34" charset="0"/>
              </a:rPr>
              <a:t>that are spoken are written in </a:t>
            </a:r>
            <a:r>
              <a:rPr lang="en-GB" sz="2800" b="1" dirty="0">
                <a:latin typeface="Century Gothic" panose="020B0502020202020204" pitchFamily="34" charset="0"/>
              </a:rPr>
              <a:t>inverted commas</a:t>
            </a:r>
            <a:r>
              <a:rPr lang="en-GB" sz="2800" dirty="0">
                <a:latin typeface="Century Gothic" panose="020B0502020202020204" pitchFamily="34" charset="0"/>
              </a:rPr>
              <a:t>.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624000" y="2156292"/>
            <a:ext cx="10944000" cy="11880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Mum asked, </a:t>
            </a:r>
            <a:r>
              <a:rPr kumimoji="0" lang="en-GB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“</a:t>
            </a:r>
            <a:r>
              <a:rPr kumimoji="0" lang="en-GB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Can you help</a:t>
            </a:r>
            <a:r>
              <a:rPr kumimoji="0" lang="en-GB" sz="3200" b="1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me to peel the carrots and potatoes, please?</a:t>
            </a:r>
            <a:r>
              <a:rPr kumimoji="0" lang="en-GB" sz="3200" b="1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”</a:t>
            </a:r>
            <a:endParaRPr kumimoji="0" lang="en-GB" sz="32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624000" y="3490109"/>
            <a:ext cx="10944000" cy="11880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lvl="0">
              <a:defRPr/>
            </a:pPr>
            <a:r>
              <a:rPr lang="en-GB" sz="3200" b="1" dirty="0" smtClean="0">
                <a:solidFill>
                  <a:srgbClr val="0070C0"/>
                </a:solidFill>
                <a:latin typeface="Century Gothic" panose="020B0502020202020204" pitchFamily="34" charset="0"/>
              </a:rPr>
              <a:t>“</a:t>
            </a:r>
            <a:r>
              <a:rPr lang="en-GB" sz="3200" b="1" dirty="0" smtClean="0">
                <a:solidFill>
                  <a:prstClr val="black"/>
                </a:solidFill>
                <a:latin typeface="Century Gothic" panose="020B0502020202020204" pitchFamily="34" charset="0"/>
              </a:rPr>
              <a:t>I’m going to order a large pizza with chicken and sweetcorn,</a:t>
            </a:r>
            <a:r>
              <a:rPr lang="en-GB" sz="3200" b="1" dirty="0" smtClean="0">
                <a:solidFill>
                  <a:srgbClr val="0070C0"/>
                </a:solidFill>
                <a:latin typeface="Century Gothic" panose="020B0502020202020204" pitchFamily="34" charset="0"/>
              </a:rPr>
              <a:t>” </a:t>
            </a:r>
            <a:r>
              <a:rPr lang="en-GB" sz="3200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decided Caleb.</a:t>
            </a:r>
            <a:endParaRPr lang="en-GB" sz="3200" b="1" dirty="0">
              <a:solidFill>
                <a:srgbClr val="0070C0"/>
              </a:solidFill>
              <a:latin typeface="Century Gothic" panose="020B0502020202020204" pitchFamily="34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624000" y="4823926"/>
            <a:ext cx="10944000" cy="11880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lvl="0">
              <a:defRPr/>
            </a:pPr>
            <a:r>
              <a:rPr lang="en-GB" sz="3200" b="1" dirty="0" smtClean="0">
                <a:solidFill>
                  <a:srgbClr val="0070C0"/>
                </a:solidFill>
                <a:latin typeface="Century Gothic" panose="020B0502020202020204" pitchFamily="34" charset="0"/>
              </a:rPr>
              <a:t>“</a:t>
            </a:r>
            <a:r>
              <a:rPr lang="en-GB" sz="3200" b="1" dirty="0" smtClean="0">
                <a:solidFill>
                  <a:prstClr val="black"/>
                </a:solidFill>
                <a:latin typeface="Century Gothic" panose="020B0502020202020204" pitchFamily="34" charset="0"/>
              </a:rPr>
              <a:t>I can’t wait to go to Canada!</a:t>
            </a:r>
            <a:r>
              <a:rPr lang="en-GB" sz="3200" b="1" dirty="0" smtClean="0">
                <a:solidFill>
                  <a:srgbClr val="0070C0"/>
                </a:solidFill>
                <a:latin typeface="Century Gothic" panose="020B0502020202020204" pitchFamily="34" charset="0"/>
              </a:rPr>
              <a:t>”</a:t>
            </a:r>
            <a:r>
              <a:rPr lang="en-GB" sz="3200" b="1" dirty="0" smtClean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GB" sz="3200" dirty="0" smtClean="0">
                <a:solidFill>
                  <a:prstClr val="black"/>
                </a:solidFill>
                <a:latin typeface="Century Gothic" panose="020B0502020202020204" pitchFamily="34" charset="0"/>
              </a:rPr>
              <a:t>exclaimed Millie. </a:t>
            </a:r>
            <a:r>
              <a:rPr lang="en-GB" sz="3200" b="1" dirty="0" smtClean="0">
                <a:solidFill>
                  <a:srgbClr val="0070C0"/>
                </a:solidFill>
                <a:latin typeface="Century Gothic" panose="020B0502020202020204" pitchFamily="34" charset="0"/>
              </a:rPr>
              <a:t>“</a:t>
            </a:r>
            <a:r>
              <a:rPr lang="en-GB" sz="3200" b="1" dirty="0" smtClean="0">
                <a:solidFill>
                  <a:prstClr val="black"/>
                </a:solidFill>
                <a:latin typeface="Century Gothic" panose="020B0502020202020204" pitchFamily="34" charset="0"/>
              </a:rPr>
              <a:t>We booked this trip over a year ago.</a:t>
            </a:r>
            <a:r>
              <a:rPr lang="en-GB" sz="3200" b="1" dirty="0" smtClean="0">
                <a:solidFill>
                  <a:srgbClr val="0070C0"/>
                </a:solidFill>
                <a:latin typeface="Century Gothic" panose="020B0502020202020204" pitchFamily="34" charset="0"/>
              </a:rPr>
              <a:t>”</a:t>
            </a:r>
            <a:endParaRPr lang="en-GB" sz="3200" b="1" dirty="0">
              <a:solidFill>
                <a:srgbClr val="0070C0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2890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Let’s revisit what we should know…</a:t>
            </a:r>
            <a:endParaRPr kumimoji="0" lang="en-GB" sz="5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©Deepening Understanding LTD </a:t>
            </a:r>
            <a:r>
              <a:rPr kumimoji="0" lang="en-GB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2020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0" y="1202177"/>
            <a:ext cx="121920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We use </a:t>
            </a:r>
            <a:r>
              <a:rPr lang="en-GB" sz="2800" b="1" dirty="0" smtClean="0">
                <a:latin typeface="Century Gothic" panose="020B0502020202020204" pitchFamily="34" charset="0"/>
              </a:rPr>
              <a:t>inverted commas </a:t>
            </a:r>
            <a:r>
              <a:rPr lang="en-GB" sz="2800" dirty="0" smtClean="0">
                <a:latin typeface="Century Gothic" panose="020B0502020202020204" pitchFamily="34" charset="0"/>
              </a:rPr>
              <a:t>before the first word and </a:t>
            </a:r>
            <a:br>
              <a:rPr lang="en-GB" sz="2800" dirty="0" smtClean="0">
                <a:latin typeface="Century Gothic" panose="020B0502020202020204" pitchFamily="34" charset="0"/>
              </a:rPr>
            </a:br>
            <a:r>
              <a:rPr lang="en-GB" sz="2800" dirty="0" smtClean="0">
                <a:latin typeface="Century Gothic" panose="020B0502020202020204" pitchFamily="34" charset="0"/>
              </a:rPr>
              <a:t>after the last word that is spoken.</a:t>
            </a: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Punctuation, such as commas, full stops, question marks or exclamation marks come </a:t>
            </a:r>
            <a:r>
              <a:rPr lang="en-GB" sz="2800" u="sng" dirty="0" smtClean="0">
                <a:latin typeface="Century Gothic" panose="020B0502020202020204" pitchFamily="34" charset="0"/>
              </a:rPr>
              <a:t>before</a:t>
            </a:r>
            <a:r>
              <a:rPr lang="en-GB" sz="2800" dirty="0" smtClean="0">
                <a:latin typeface="Century Gothic" panose="020B0502020202020204" pitchFamily="34" charset="0"/>
              </a:rPr>
              <a:t> the closing inverted comma.</a:t>
            </a:r>
            <a:endParaRPr lang="en-GB" sz="2800" dirty="0">
              <a:latin typeface="Century Gothic" panose="020B0502020202020204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3881578" y="2832507"/>
            <a:ext cx="7908758" cy="1571432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r>
              <a:rPr lang="en-GB" sz="32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“</a:t>
            </a:r>
            <a:r>
              <a:rPr lang="en-GB" sz="3200" dirty="0">
                <a:solidFill>
                  <a:schemeClr val="tx1"/>
                </a:solidFill>
                <a:latin typeface="Century Gothic" panose="020B0502020202020204" pitchFamily="34" charset="0"/>
              </a:rPr>
              <a:t>I completed my favourite video game </a:t>
            </a:r>
            <a:br>
              <a:rPr lang="en-GB" sz="3200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3200" dirty="0">
                <a:solidFill>
                  <a:schemeClr val="tx1"/>
                </a:solidFill>
                <a:latin typeface="Century Gothic" panose="020B0502020202020204" pitchFamily="34" charset="0"/>
              </a:rPr>
              <a:t>last night,</a:t>
            </a:r>
            <a:r>
              <a:rPr lang="en-GB" sz="32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”</a:t>
            </a:r>
            <a:r>
              <a:rPr lang="en-GB" sz="3200" dirty="0">
                <a:solidFill>
                  <a:schemeClr val="tx1"/>
                </a:solidFill>
                <a:latin typeface="Century Gothic" panose="020B0502020202020204" pitchFamily="34" charset="0"/>
              </a:rPr>
              <a:t> said Ranjit.</a:t>
            </a:r>
          </a:p>
        </p:txBody>
      </p:sp>
      <p:pic>
        <p:nvPicPr>
          <p:cNvPr id="1026" name="Picture 2" descr="27145461_468214916908565_128156848_o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924" t="57022" r="39355" b="24217"/>
          <a:stretch>
            <a:fillRect/>
          </a:stretch>
        </p:blipFill>
        <p:spPr bwMode="auto">
          <a:xfrm>
            <a:off x="304189" y="1688111"/>
            <a:ext cx="2390169" cy="2788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0890" y="3468945"/>
            <a:ext cx="1946936" cy="1605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8387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Let’s </a:t>
            </a:r>
            <a:r>
              <a:rPr kumimoji="0" lang="en-GB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talk</a:t>
            </a:r>
            <a:endParaRPr kumimoji="0" lang="en-GB" sz="5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©Deepening Understanding LTD </a:t>
            </a:r>
            <a:r>
              <a:rPr kumimoji="0" lang="en-GB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2020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0" y="1202177"/>
            <a:ext cx="12192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What are </a:t>
            </a:r>
            <a:r>
              <a:rPr kumimoji="0" lang="en-GB" sz="28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the spoken words in each of these sentences?</a:t>
            </a:r>
            <a:endParaRPr lang="en-GB" sz="2800" dirty="0" smtClean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498000" y="1867536"/>
            <a:ext cx="11196000" cy="11880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“Please can I</a:t>
            </a:r>
            <a:r>
              <a:rPr kumimoji="0" lang="en-GB" sz="32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have raspberry sauce and sprinkles on my ice cream?” requested Darcey.</a:t>
            </a:r>
            <a:endParaRPr kumimoji="0" lang="en-GB" sz="32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498000" y="3305626"/>
            <a:ext cx="11196000" cy="11880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lvl="0">
              <a:defRPr/>
            </a:pPr>
            <a:r>
              <a:rPr lang="en-GB" sz="3200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After painting the living room, the decorator explained, “We can fit your new carpet now.”</a:t>
            </a:r>
            <a:endParaRPr lang="en-GB" sz="32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498000" y="4743716"/>
            <a:ext cx="11196000" cy="11880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lvl="0">
              <a:defRPr/>
            </a:pPr>
            <a:r>
              <a:rPr lang="en-GB" sz="3200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“I’ll take you to visit the castle tomorrow,” she revealed. “There will be a huge firework display in the evening.”</a:t>
            </a:r>
            <a:endParaRPr lang="en-GB" sz="32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93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Let’s </a:t>
            </a:r>
            <a:r>
              <a:rPr kumimoji="0" lang="en-GB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talk</a:t>
            </a:r>
            <a:endParaRPr kumimoji="0" lang="en-GB" sz="5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©Deepening Understanding LTD </a:t>
            </a:r>
            <a:r>
              <a:rPr kumimoji="0" lang="en-GB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2020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0" y="1202177"/>
            <a:ext cx="12192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How</a:t>
            </a:r>
            <a:r>
              <a:rPr kumimoji="0" lang="en-GB" sz="28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would we use inverted commas to punctuate this sentence?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408000" y="1891452"/>
            <a:ext cx="11376000" cy="1571432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r>
              <a:rPr lang="en-GB" sz="3200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Mum announced, We have made some fairy houses to decorate the garden. Which one do you like the most?</a:t>
            </a:r>
            <a:endParaRPr lang="en-GB" sz="32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2610759" y="3711940"/>
            <a:ext cx="6970482" cy="2343986"/>
            <a:chOff x="2837322" y="3931386"/>
            <a:chExt cx="5760729" cy="1937178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37322" y="3931386"/>
              <a:ext cx="2334030" cy="1937178"/>
            </a:xfrm>
            <a:prstGeom prst="rect">
              <a:avLst/>
            </a:prstGeom>
          </p:spPr>
        </p:pic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64021" y="3951565"/>
              <a:ext cx="2334030" cy="191699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54335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Let’s </a:t>
            </a:r>
            <a:r>
              <a:rPr kumimoji="0" lang="en-GB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talk</a:t>
            </a:r>
            <a:endParaRPr kumimoji="0" lang="en-GB" sz="5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©Deepening Understanding LTD </a:t>
            </a:r>
            <a:r>
              <a:rPr kumimoji="0" lang="en-GB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2020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0" y="1202177"/>
            <a:ext cx="12192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How</a:t>
            </a:r>
            <a:r>
              <a:rPr kumimoji="0" lang="en-GB" sz="28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would we use inverted commas to punctuate this sentence?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408000" y="1891452"/>
            <a:ext cx="11376000" cy="1571432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r>
              <a:rPr lang="en-GB" sz="3200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There are so many weeds growing around the pond, cried Dad. Let’s work together to pull them all up quickly.</a:t>
            </a:r>
            <a:endParaRPr lang="en-GB" sz="32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0825" y="3586735"/>
            <a:ext cx="4690350" cy="2475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6378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Let’s </a:t>
            </a:r>
            <a:r>
              <a:rPr kumimoji="0" lang="en-GB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talk</a:t>
            </a:r>
            <a:endParaRPr kumimoji="0" lang="en-GB" sz="5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©Deepening Understanding LTD </a:t>
            </a:r>
            <a:r>
              <a:rPr kumimoji="0" lang="en-GB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2020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0" y="1202177"/>
            <a:ext cx="121920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Create</a:t>
            </a:r>
            <a:r>
              <a:rPr kumimoji="0" lang="en-GB" sz="28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a </a:t>
            </a:r>
            <a:r>
              <a:rPr lang="en-GB" sz="2800" dirty="0" smtClean="0">
                <a:solidFill>
                  <a:prstClr val="black"/>
                </a:solidFill>
                <a:latin typeface="Century Gothic" panose="020B0502020202020204" pitchFamily="34" charset="0"/>
              </a:rPr>
              <a:t>conversation between Ranjit and Jane.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 smtClean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 smtClean="0">
                <a:solidFill>
                  <a:prstClr val="black"/>
                </a:solidFill>
                <a:latin typeface="Century Gothic" panose="020B0502020202020204" pitchFamily="34" charset="0"/>
              </a:rPr>
              <a:t>Remember to use inverted commas!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pic>
        <p:nvPicPr>
          <p:cNvPr id="28" name="Picture 3" descr="27145461_468214916908565_128156848_o">
            <a:extLst>
              <a:ext uri="{FF2B5EF4-FFF2-40B4-BE49-F238E27FC236}">
                <a16:creationId xmlns:a16="http://schemas.microsoft.com/office/drawing/2014/main" id="{27EAEF8D-9E36-4715-8503-9B6DCD9DB6C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613" t="32980" r="10623" b="48256"/>
          <a:stretch/>
        </p:blipFill>
        <p:spPr bwMode="auto">
          <a:xfrm>
            <a:off x="2560325" y="2008844"/>
            <a:ext cx="3111186" cy="3390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932391" y="1804106"/>
            <a:ext cx="5798596" cy="35394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GB" sz="3200" dirty="0" smtClean="0">
                <a:latin typeface="Century Gothic" panose="020B0502020202020204" pitchFamily="34" charset="0"/>
              </a:rPr>
              <a:t>Ranjit questioned, _________</a:t>
            </a:r>
            <a:br>
              <a:rPr lang="en-GB" sz="3200" dirty="0" smtClean="0">
                <a:latin typeface="Century Gothic" panose="020B0502020202020204" pitchFamily="34" charset="0"/>
              </a:rPr>
            </a:br>
            <a:r>
              <a:rPr lang="en-GB" sz="3200" dirty="0" smtClean="0">
                <a:latin typeface="Century Gothic" panose="020B0502020202020204" pitchFamily="34" charset="0"/>
              </a:rPr>
              <a:t>___________________________</a:t>
            </a:r>
            <a:br>
              <a:rPr lang="en-GB" sz="3200" dirty="0" smtClean="0">
                <a:latin typeface="Century Gothic" panose="020B0502020202020204" pitchFamily="34" charset="0"/>
              </a:rPr>
            </a:br>
            <a:r>
              <a:rPr lang="en-GB" sz="3200" dirty="0" smtClean="0">
                <a:latin typeface="Century Gothic" panose="020B0502020202020204" pitchFamily="34" charset="0"/>
              </a:rPr>
              <a:t>___________________________</a:t>
            </a:r>
          </a:p>
          <a:p>
            <a:endParaRPr lang="en-GB" sz="3200" dirty="0">
              <a:latin typeface="Century Gothic" panose="020B0502020202020204" pitchFamily="34" charset="0"/>
            </a:endParaRPr>
          </a:p>
          <a:p>
            <a:r>
              <a:rPr lang="en-GB" sz="3200" dirty="0" smtClean="0">
                <a:latin typeface="Century Gothic" panose="020B0502020202020204" pitchFamily="34" charset="0"/>
              </a:rPr>
              <a:t>___________________________________________________________________, replied Jane.</a:t>
            </a:r>
          </a:p>
        </p:txBody>
      </p:sp>
      <p:pic>
        <p:nvPicPr>
          <p:cNvPr id="27" name="Picture 3" descr="27145461_468214916908565_128156848_o">
            <a:extLst>
              <a:ext uri="{FF2B5EF4-FFF2-40B4-BE49-F238E27FC236}">
                <a16:creationId xmlns:a16="http://schemas.microsoft.com/office/drawing/2014/main" id="{27EAEF8D-9E36-4715-8503-9B6DCD9DB6C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941" t="56251" r="39295" b="24985"/>
          <a:stretch/>
        </p:blipFill>
        <p:spPr bwMode="auto">
          <a:xfrm>
            <a:off x="130753" y="1546910"/>
            <a:ext cx="3067206" cy="3342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24053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Let’s </a:t>
            </a:r>
            <a:r>
              <a:rPr lang="en-GB" sz="3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develop our learning</a:t>
            </a:r>
            <a:endParaRPr lang="en-GB" sz="5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-6529" y="1202177"/>
            <a:ext cx="121920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>
                <a:solidFill>
                  <a:srgbClr val="0070C0"/>
                </a:solidFill>
                <a:latin typeface="Century Gothic" panose="020B0502020202020204" pitchFamily="34" charset="0"/>
              </a:rPr>
              <a:t>Odd One Out!</a:t>
            </a: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14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1400" dirty="0">
              <a:latin typeface="Century Gothic" panose="020B0502020202020204" pitchFamily="34" charset="0"/>
            </a:endParaRPr>
          </a:p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Is there more than one possibility? Convince me!</a:t>
            </a:r>
            <a:endParaRPr lang="en-GB" sz="2800" dirty="0">
              <a:latin typeface="Century Gothic" panose="020B0502020202020204" pitchFamily="34" charset="0"/>
            </a:endParaRPr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</a:t>
            </a:r>
            <a:r>
              <a:rPr lang="en-GB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2020</a:t>
            </a:r>
            <a:endParaRPr lang="en-GB" sz="1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624000" y="1819410"/>
            <a:ext cx="10944000" cy="10800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Marlon complained,</a:t>
            </a:r>
            <a:r>
              <a:rPr kumimoji="0" lang="en-GB" sz="28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“I think my tablet is broken. It takes ages to switch on and none of the apps are loading up.”</a:t>
            </a:r>
            <a:endParaRPr kumimoji="0" lang="en-GB" sz="28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624000" y="3064996"/>
            <a:ext cx="10944000" cy="10800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lvl="0">
              <a:defRPr/>
            </a:pPr>
            <a:r>
              <a:rPr lang="en-GB" sz="2800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“We will have to try and get it repaired. It will be very expensive to replace,” explained Marlon’s mum.</a:t>
            </a:r>
            <a:endParaRPr lang="en-GB" sz="28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624000" y="4310582"/>
            <a:ext cx="10944000" cy="10800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lvl="0">
              <a:defRPr/>
            </a:pPr>
            <a:r>
              <a:rPr lang="en-GB" sz="2800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Grandad declared, “I’m sure I can fix it. Hand it over to me.</a:t>
            </a:r>
            <a:endParaRPr lang="en-GB" sz="28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8531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919740" y="2325119"/>
            <a:ext cx="10352520" cy="3420000"/>
            <a:chOff x="923995" y="2308341"/>
            <a:chExt cx="10352520" cy="3420000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923995" y="2308341"/>
              <a:ext cx="4852243" cy="3420000"/>
            </a:xfrm>
            <a:prstGeom prst="rect">
              <a:avLst/>
            </a:prstGeom>
            <a:ln w="57150">
              <a:solidFill>
                <a:schemeClr val="tx1"/>
              </a:solidFill>
            </a:ln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418303" y="2308341"/>
              <a:ext cx="4858212" cy="3420000"/>
            </a:xfrm>
            <a:prstGeom prst="rect">
              <a:avLst/>
            </a:prstGeom>
            <a:ln w="57150">
              <a:solidFill>
                <a:schemeClr val="tx1"/>
              </a:solidFill>
            </a:ln>
          </p:spPr>
        </p:pic>
      </p:grpSp>
      <p:sp>
        <p:nvSpPr>
          <p:cNvPr id="5" name="Rectangle 4">
            <a:extLst>
              <a:ext uri="{FF2B5EF4-FFF2-40B4-BE49-F238E27FC236}">
                <a16:creationId xmlns:a16="http://schemas.microsoft.com/office/drawing/2014/main" id="{F42A8559-181C-4E7E-BCC0-148EBFA93740}"/>
              </a:ext>
            </a:extLst>
          </p:cNvPr>
          <p:cNvSpPr/>
          <p:nvPr/>
        </p:nvSpPr>
        <p:spPr>
          <a:xfrm>
            <a:off x="-4130" y="77493"/>
            <a:ext cx="12192000" cy="1403324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2456" y="1176320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7" name="TextBox 4">
            <a:extLst>
              <a:ext uri="{FF2B5EF4-FFF2-40B4-BE49-F238E27FC236}">
                <a16:creationId xmlns:a16="http://schemas.microsoft.com/office/drawing/2014/main" id="{B54EBE31-22BE-420A-AEAD-3A55913DF39A}"/>
              </a:ext>
            </a:extLst>
          </p:cNvPr>
          <p:cNvSpPr txBox="1"/>
          <p:nvPr/>
        </p:nvSpPr>
        <p:spPr>
          <a:xfrm>
            <a:off x="-24446" y="160277"/>
            <a:ext cx="12191999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6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Independent Task</a:t>
            </a: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3600" b="1" dirty="0">
                <a:latin typeface="Century Gothic" panose="020B0502020202020204" pitchFamily="34" charset="0"/>
              </a:rPr>
              <a:t>Let’s showcase our learning</a:t>
            </a:r>
            <a:endParaRPr lang="en-GB" sz="5400" b="1" dirty="0"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pic>
        <p:nvPicPr>
          <p:cNvPr id="11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</a:t>
            </a:r>
            <a:r>
              <a:rPr lang="en-GB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2020</a:t>
            </a:r>
            <a:endParaRPr lang="en-GB" sz="1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4837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Exit task – Dong Nao </a:t>
            </a:r>
            <a:r>
              <a:rPr kumimoji="0" lang="en-GB" sz="36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Jin</a:t>
            </a:r>
            <a:endParaRPr kumimoji="0" lang="en-GB" sz="5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©Deepening Understanding LTD </a:t>
            </a:r>
            <a:r>
              <a:rPr kumimoji="0" lang="en-GB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2020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130753" y="1205774"/>
            <a:ext cx="11851697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Choose a question to ask your</a:t>
            </a:r>
            <a:r>
              <a:rPr kumimoji="0" lang="en-GB" sz="28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partner.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baseline="0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baseline="0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baseline="0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baseline="0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baseline="0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NOW… </a:t>
            </a:r>
            <a:r>
              <a:rPr kumimoji="0" lang="en-GB" sz="28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Write your conversation down using </a:t>
            </a:r>
            <a:br>
              <a:rPr kumimoji="0" lang="en-GB" sz="28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</a:br>
            <a:r>
              <a:rPr kumimoji="0" lang="en-GB" sz="28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what you know about direct speech.</a:t>
            </a: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642000" y="1861874"/>
            <a:ext cx="10908000" cy="8640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What is your favourite TV show and why?</a:t>
            </a:r>
            <a:endParaRPr lang="en-GB" sz="32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642000" y="2968929"/>
            <a:ext cx="10908000" cy="8640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If aliens exist, what do you think they look like?</a:t>
            </a:r>
            <a:endParaRPr lang="en-GB" sz="32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642000" y="4075985"/>
            <a:ext cx="10908000" cy="8640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If you could pick any superpower, what would it be?</a:t>
            </a:r>
            <a:endParaRPr lang="en-GB" sz="32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467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1505</TotalTime>
  <Words>564</Words>
  <Application>Microsoft Office PowerPoint</Application>
  <PresentationFormat>Widescreen</PresentationFormat>
  <Paragraphs>195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ben</dc:creator>
  <cp:lastModifiedBy>Remote 6</cp:lastModifiedBy>
  <cp:revision>184</cp:revision>
  <dcterms:created xsi:type="dcterms:W3CDTF">2018-03-29T14:43:08Z</dcterms:created>
  <dcterms:modified xsi:type="dcterms:W3CDTF">2020-08-25T20:12:39Z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