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652C0-28B1-415F-81E9-D173CC851E9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8BDF8-2FF2-4C32-AB4D-504D2833E9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829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</a:t>
            </a:r>
            <a:r>
              <a:rPr lang="en-GB" baseline="0" dirty="0" smtClean="0"/>
              <a:t> who ‘don’t get maths’ have sometimes progressed through too quickly (procedural knowledge) </a:t>
            </a:r>
            <a:r>
              <a:rPr lang="en-GB" dirty="0" smtClean="0"/>
              <a:t>Ensures</a:t>
            </a:r>
            <a:r>
              <a:rPr lang="en-GB" baseline="0" dirty="0" smtClean="0"/>
              <a:t> that children have a deep understanding of numbers/concepts before they move on to the ‘abstract’- just using numbers to represent. Also means children have a variety of strategies to support e.g. a place value chart to identify values.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170403-D8C5-4F20-81BB-1A67522967E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98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985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07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92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929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644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655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066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910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190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661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544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1B9DC-A44A-4B7E-9838-6F003D69E457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29CA3-0409-40D3-99A3-CD666523F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157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Addition, Subtraction, Multiplication and Division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Spurcroft</a:t>
            </a:r>
            <a:r>
              <a:rPr lang="en-GB" dirty="0" smtClean="0"/>
              <a:t> Primary School.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229" y="341004"/>
            <a:ext cx="2199542" cy="214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0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Mastery Approach 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 rot="760179">
            <a:off x="6687569" y="5342191"/>
            <a:ext cx="3178696" cy="748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Embed learning</a:t>
            </a:r>
          </a:p>
          <a:p>
            <a:endParaRPr lang="en-GB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 rot="983379">
            <a:off x="6824501" y="2412541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Deep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long-term understanding 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rot="20817005">
            <a:off x="1111721" y="2441515"/>
            <a:ext cx="43924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 pupils can achieve</a:t>
            </a:r>
          </a:p>
        </p:txBody>
      </p:sp>
      <p:sp>
        <p:nvSpPr>
          <p:cNvPr id="7" name="Rectangle 6"/>
          <p:cNvSpPr/>
          <p:nvPr/>
        </p:nvSpPr>
        <p:spPr>
          <a:xfrm rot="20649116">
            <a:off x="2011969" y="4166359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Procedural </a:t>
            </a:r>
            <a:r>
              <a:rPr lang="en-GB" sz="3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conceptual fluency</a:t>
            </a:r>
          </a:p>
        </p:txBody>
      </p:sp>
    </p:spTree>
    <p:extLst>
      <p:ext uri="{BB962C8B-B14F-4D97-AF65-F5344CB8AC3E}">
        <p14:creationId xmlns:p14="http://schemas.microsoft.com/office/powerpoint/2010/main" val="188874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Key Skills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063869" y="186397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dirty="0" smtClean="0">
                <a:latin typeface="Calibri" panose="020F0502020204030204" pitchFamily="34" charset="0"/>
                <a:cs typeface="Calibri" panose="020F0502020204030204" pitchFamily="34" charset="0"/>
              </a:rPr>
              <a:t>Knowing numbers well from the outset and be able to use them fluently </a:t>
            </a:r>
          </a:p>
          <a:p>
            <a:r>
              <a:rPr lang="en-GB" sz="3000" dirty="0" smtClean="0">
                <a:latin typeface="Calibri" panose="020F0502020204030204" pitchFamily="34" charset="0"/>
                <a:cs typeface="Calibri" panose="020F0502020204030204" pitchFamily="34" charset="0"/>
              </a:rPr>
              <a:t>Being able to manipulate and represent numbers in different ways- using resources and pictorially</a:t>
            </a:r>
          </a:p>
          <a:p>
            <a:r>
              <a:rPr lang="en-GB" sz="3000" dirty="0" smtClean="0">
                <a:latin typeface="Calibri" panose="020F0502020204030204" pitchFamily="34" charset="0"/>
                <a:cs typeface="Calibri" panose="020F0502020204030204" pitchFamily="34" charset="0"/>
              </a:rPr>
              <a:t>Times tables are vitally important- expectations are a lot higher than they used to be! </a:t>
            </a:r>
          </a:p>
          <a:p>
            <a:r>
              <a:rPr lang="en-GB" sz="3000" dirty="0" smtClean="0">
                <a:latin typeface="Calibri" panose="020F0502020204030204" pitchFamily="34" charset="0"/>
                <a:cs typeface="Calibri" panose="020F0502020204030204" pitchFamily="34" charset="0"/>
              </a:rPr>
              <a:t>Importance in regular counting to embed understanding </a:t>
            </a:r>
          </a:p>
          <a:p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49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2016" y="233241"/>
            <a:ext cx="10515600" cy="1325563"/>
          </a:xfrm>
        </p:spPr>
        <p:txBody>
          <a:bodyPr/>
          <a:lstStyle/>
          <a:p>
            <a:pPr algn="ctr"/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CPA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61220" y="1407767"/>
            <a:ext cx="8640960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71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Formal Methods- Procedural vs Conceptual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47" y="1567961"/>
            <a:ext cx="4267200" cy="4724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0477" y="1462637"/>
            <a:ext cx="3352800" cy="1685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4400" y="2945423"/>
            <a:ext cx="31242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33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Efficient Methods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115" y="1830556"/>
            <a:ext cx="2651692" cy="11103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231" y="3188311"/>
            <a:ext cx="3398134" cy="12605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116" y="1690688"/>
            <a:ext cx="3932165" cy="118879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165" y="4205045"/>
            <a:ext cx="165735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Image result for teacher head in hand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06"/>
          <a:stretch/>
        </p:blipFill>
        <p:spPr bwMode="auto">
          <a:xfrm>
            <a:off x="7643120" y="3080821"/>
            <a:ext cx="3710680" cy="356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775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4461" y="1027906"/>
            <a:ext cx="12540921" cy="4845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23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Multiplication Tables!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46" y="1404937"/>
            <a:ext cx="10608861" cy="5215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396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4 Statutory Multiplication Check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860" y="746918"/>
            <a:ext cx="2066925" cy="561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769818"/>
            <a:ext cx="10728446" cy="18877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10506" y="4198257"/>
            <a:ext cx="771378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0" i="0" dirty="0" smtClean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Answer 25 times tables questions on a laptop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0" i="0" dirty="0" smtClean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They are given six seconds per question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z="2800" b="0" i="0" dirty="0" smtClean="0">
                <a:solidFill>
                  <a:srgbClr val="22222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hree seconds rest between each question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975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you will see!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Modelling of methods for all four operations in each year group.</a:t>
            </a: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A range of problem solving style questions that apply to each year group.</a:t>
            </a: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the CPA approach supports children’s learning.</a:t>
            </a:r>
          </a:p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Any resources that are used.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497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to go.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lvl="0"/>
            <a:r>
              <a:rPr lang="en-GB" sz="3600" dirty="0" smtClean="0"/>
              <a:t>Year 1 and 2 in Holly Class</a:t>
            </a:r>
          </a:p>
          <a:p>
            <a:pPr lvl="0"/>
            <a:r>
              <a:rPr lang="en-GB" sz="3600" dirty="0" smtClean="0"/>
              <a:t>Year </a:t>
            </a:r>
            <a:r>
              <a:rPr lang="en-GB" sz="3600" dirty="0"/>
              <a:t>3 in Pine class</a:t>
            </a:r>
          </a:p>
          <a:p>
            <a:pPr lvl="0"/>
            <a:r>
              <a:rPr lang="en-GB" sz="3600" dirty="0"/>
              <a:t>Year 4 in Mulberry class</a:t>
            </a:r>
          </a:p>
          <a:p>
            <a:pPr lvl="0"/>
            <a:r>
              <a:rPr lang="en-GB" sz="3600" dirty="0"/>
              <a:t>Year 5 in Juniper Class</a:t>
            </a:r>
          </a:p>
          <a:p>
            <a:pPr lvl="0"/>
            <a:r>
              <a:rPr lang="en-GB" sz="3600" dirty="0"/>
              <a:t>Year 6 in Maple Class</a:t>
            </a:r>
          </a:p>
        </p:txBody>
      </p:sp>
    </p:spTree>
    <p:extLst>
      <p:ext uri="{BB962C8B-B14F-4D97-AF65-F5344CB8AC3E}">
        <p14:creationId xmlns:p14="http://schemas.microsoft.com/office/powerpoint/2010/main" val="1010209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255</Words>
  <Application>Microsoft Office PowerPoint</Application>
  <PresentationFormat>Widescreen</PresentationFormat>
  <Paragraphs>33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Addition, Subtraction, Multiplication and Division</vt:lpstr>
      <vt:lpstr>The Mastery Approach </vt:lpstr>
      <vt:lpstr>Key Skills</vt:lpstr>
      <vt:lpstr>CPA</vt:lpstr>
      <vt:lpstr>Formal Methods- Procedural vs Conceptual</vt:lpstr>
      <vt:lpstr>Efficient Methods</vt:lpstr>
      <vt:lpstr>PowerPoint Presentation</vt:lpstr>
      <vt:lpstr>Multiplication Tables!</vt:lpstr>
      <vt:lpstr>Year 4 Statutory Multiplication Check</vt:lpstr>
      <vt:lpstr>What you will see!</vt:lpstr>
      <vt:lpstr>Where to go.</vt:lpstr>
    </vt:vector>
  </TitlesOfParts>
  <Company>West Berkshire Council (Schools)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Addition, Subtraction, Multiplication and Division</dc:title>
  <dc:creator>Jo Philp</dc:creator>
  <cp:lastModifiedBy>Claire Exton</cp:lastModifiedBy>
  <cp:revision>5</cp:revision>
  <dcterms:created xsi:type="dcterms:W3CDTF">2020-02-04T08:02:53Z</dcterms:created>
  <dcterms:modified xsi:type="dcterms:W3CDTF">2022-10-17T15:08:58Z</dcterms:modified>
</cp:coreProperties>
</file>