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handoutMasterIdLst>
    <p:handoutMasterId r:id="rId22"/>
  </p:handoutMasterIdLst>
  <p:sldIdLst>
    <p:sldId id="265" r:id="rId2"/>
    <p:sldId id="310" r:id="rId3"/>
    <p:sldId id="311" r:id="rId4"/>
    <p:sldId id="312" r:id="rId5"/>
    <p:sldId id="313" r:id="rId6"/>
    <p:sldId id="314" r:id="rId7"/>
    <p:sldId id="315" r:id="rId8"/>
    <p:sldId id="316" r:id="rId9"/>
    <p:sldId id="317" r:id="rId10"/>
    <p:sldId id="318" r:id="rId11"/>
    <p:sldId id="319" r:id="rId12"/>
    <p:sldId id="320" r:id="rId13"/>
    <p:sldId id="321" r:id="rId14"/>
    <p:sldId id="322" r:id="rId15"/>
    <p:sldId id="323" r:id="rId16"/>
    <p:sldId id="324" r:id="rId17"/>
    <p:sldId id="325" r:id="rId18"/>
    <p:sldId id="327" r:id="rId19"/>
    <p:sldId id="326" r:id="rId20"/>
  </p:sldIdLst>
  <p:sldSz cx="12188825" cy="6858000"/>
  <p:notesSz cx="6858000" cy="9144000"/>
  <p:custDataLst>
    <p:tags r:id="rId2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29" autoAdjust="0"/>
  </p:normalViewPr>
  <p:slideViewPr>
    <p:cSldViewPr showGuides="1">
      <p:cViewPr varScale="1">
        <p:scale>
          <a:sx n="87" d="100"/>
          <a:sy n="87" d="100"/>
        </p:scale>
        <p:origin x="528" y="82"/>
      </p:cViewPr>
      <p:guideLst>
        <p:guide pos="3839"/>
        <p:guide orient="horz" pos="2160"/>
      </p:guideLst>
    </p:cSldViewPr>
  </p:slideViewPr>
  <p:outlineViewPr>
    <p:cViewPr>
      <p:scale>
        <a:sx n="33" d="100"/>
        <a:sy n="33" d="100"/>
      </p:scale>
      <p:origin x="0" y="0"/>
    </p:cViewPr>
  </p:outlineViewPr>
  <p:notesTextViewPr>
    <p:cViewPr>
      <p:scale>
        <a:sx n="1" d="1"/>
        <a:sy n="1" d="1"/>
      </p:scale>
      <p:origin x="0" y="0"/>
    </p:cViewPr>
  </p:notesTextViewPr>
  <p:notesViewPr>
    <p:cSldViewPr showGuides="1">
      <p:cViewPr varScale="1">
        <p:scale>
          <a:sx n="63" d="100"/>
          <a:sy n="63" d="100"/>
        </p:scale>
        <p:origin x="1986"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9088EAF-6ECA-4616-85EF-35AA19C641F3}" type="datetimeFigureOut">
              <a:rPr lang="en-US"/>
              <a:t>9/20/2019</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9F912AB-2776-42F2-A957-313FC7EFEDB9}" type="slidenum">
              <a:rPr/>
              <a:t>‹#›</a:t>
            </a:fld>
            <a:endParaRPr/>
          </a:p>
        </p:txBody>
      </p:sp>
    </p:spTree>
    <p:extLst>
      <p:ext uri="{BB962C8B-B14F-4D97-AF65-F5344CB8AC3E}">
        <p14:creationId xmlns:p14="http://schemas.microsoft.com/office/powerpoint/2010/main" val="39320657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ABD2D7A-D230-4F91-BD59-0A39C2703BA8}" type="datetimeFigureOut">
              <a:rPr lang="en-US"/>
              <a:t>9/20/2019</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93199CD-3E1B-4AE6-990F-76F925F5EA9F}" type="slidenum">
              <a:rPr/>
              <a:t>‹#›</a:t>
            </a:fld>
            <a:endParaRPr/>
          </a:p>
        </p:txBody>
      </p:sp>
    </p:spTree>
    <p:extLst>
      <p:ext uri="{BB962C8B-B14F-4D97-AF65-F5344CB8AC3E}">
        <p14:creationId xmlns:p14="http://schemas.microsoft.com/office/powerpoint/2010/main" val="42765798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4" y="1828800"/>
            <a:ext cx="8229600" cy="2895600"/>
          </a:xfrm>
        </p:spPr>
        <p:txBody>
          <a:bodyPr anchor="b">
            <a:normAutofit/>
          </a:bodyPr>
          <a:lstStyle>
            <a:lvl1pPr>
              <a:lnSpc>
                <a:spcPct val="80000"/>
              </a:lnSpc>
              <a:defRPr sz="6600">
                <a:solidFill>
                  <a:schemeClr val="tx1"/>
                </a:solidFill>
              </a:defRPr>
            </a:lvl1pPr>
          </a:lstStyle>
          <a:p>
            <a:r>
              <a:rPr lang="en-US" smtClean="0"/>
              <a:t>Click to edit Master title style</a:t>
            </a:r>
            <a:endParaRPr/>
          </a:p>
        </p:txBody>
      </p:sp>
      <p:sp>
        <p:nvSpPr>
          <p:cNvPr id="3" name="Subtitle 2"/>
          <p:cNvSpPr>
            <a:spLocks noGrp="1"/>
          </p:cNvSpPr>
          <p:nvPr>
            <p:ph type="subTitle" idx="1"/>
          </p:nvPr>
        </p:nvSpPr>
        <p:spPr>
          <a:xfrm>
            <a:off x="1065213" y="4800600"/>
            <a:ext cx="8229600" cy="1219200"/>
          </a:xfrm>
        </p:spPr>
        <p:txBody>
          <a:bodyPr>
            <a:normAutofit/>
          </a:bodyPr>
          <a:lstStyle>
            <a:lvl1pPr marL="0" indent="0" algn="l">
              <a:spcBef>
                <a:spcPts val="0"/>
              </a:spcBef>
              <a:buNone/>
              <a:defRPr sz="2000" cap="all" spc="200" baseline="0">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Tree>
    <p:extLst>
      <p:ext uri="{BB962C8B-B14F-4D97-AF65-F5344CB8AC3E}">
        <p14:creationId xmlns:p14="http://schemas.microsoft.com/office/powerpoint/2010/main" val="94999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vl6pPr>
              <a:defRPr/>
            </a:lvl6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fld id="{03F41C87-7AD9-4845-A077-840E4A0F3F06}" type="datetimeFigureOut">
              <a:rPr lang="en-US"/>
              <a:t>9/20/2019</a:t>
            </a:fld>
            <a:endParaRPr/>
          </a:p>
        </p:txBody>
      </p:sp>
      <p:sp>
        <p:nvSpPr>
          <p:cNvPr id="6" name="Slide Number Placeholder 5"/>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2738254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59614" y="2514600"/>
            <a:ext cx="8692399" cy="2819400"/>
          </a:xfrm>
        </p:spPr>
        <p:txBody>
          <a:bodyPr anchor="b">
            <a:normAutofit/>
          </a:bodyPr>
          <a:lstStyle>
            <a:lvl1pPr algn="l">
              <a:lnSpc>
                <a:spcPct val="80000"/>
              </a:lnSpc>
              <a:defRPr sz="4800" b="0" cap="none" baseline="0"/>
            </a:lvl1pPr>
          </a:lstStyle>
          <a:p>
            <a:r>
              <a:rPr lang="en-US" smtClean="0"/>
              <a:t>Click to edit Master title style</a:t>
            </a:r>
            <a:endParaRPr/>
          </a:p>
        </p:txBody>
      </p:sp>
      <p:sp>
        <p:nvSpPr>
          <p:cNvPr id="3" name="Text Placeholder 2"/>
          <p:cNvSpPr>
            <a:spLocks noGrp="1"/>
          </p:cNvSpPr>
          <p:nvPr>
            <p:ph type="body" idx="1"/>
          </p:nvPr>
        </p:nvSpPr>
        <p:spPr>
          <a:xfrm>
            <a:off x="1065213" y="5410200"/>
            <a:ext cx="8687333" cy="609601"/>
          </a:xfrm>
        </p:spPr>
        <p:txBody>
          <a:bodyPr anchor="t">
            <a:normAutofit/>
          </a:bodyPr>
          <a:lstStyle>
            <a:lvl1pPr marL="0" indent="0">
              <a:spcBef>
                <a:spcPts val="0"/>
              </a:spcBef>
              <a:buNone/>
              <a:defRPr sz="2000" cap="all" spc="200" baseline="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fld id="{03F41C87-7AD9-4845-A077-840E4A0F3F06}" type="datetimeFigureOut">
              <a:rPr lang="en-US"/>
              <a:t>9/20/2019</a:t>
            </a:fld>
            <a:endParaRPr/>
          </a:p>
        </p:txBody>
      </p:sp>
      <p:sp>
        <p:nvSpPr>
          <p:cNvPr id="6" name="Slide Number Placeholder 5"/>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1761813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504781" y="1905001"/>
            <a:ext cx="4419599" cy="41148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229183" y="1905001"/>
            <a:ext cx="4419600" cy="41148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Footer Placeholder 5"/>
          <p:cNvSpPr>
            <a:spLocks noGrp="1"/>
          </p:cNvSpPr>
          <p:nvPr>
            <p:ph type="ftr" sz="quarter" idx="11"/>
          </p:nvPr>
        </p:nvSpPr>
        <p:spPr/>
        <p:txBody>
          <a:bodyPr/>
          <a:lstStyle/>
          <a:p>
            <a:endParaRPr dirty="0"/>
          </a:p>
        </p:txBody>
      </p:sp>
      <p:sp>
        <p:nvSpPr>
          <p:cNvPr id="5" name="Date Placeholder 4"/>
          <p:cNvSpPr>
            <a:spLocks noGrp="1"/>
          </p:cNvSpPr>
          <p:nvPr>
            <p:ph type="dt" sz="half" idx="10"/>
          </p:nvPr>
        </p:nvSpPr>
        <p:spPr/>
        <p:txBody>
          <a:bodyPr/>
          <a:lstStyle/>
          <a:p>
            <a:fld id="{03F41C87-7AD9-4845-A077-840E4A0F3F06}" type="datetimeFigureOut">
              <a:rPr lang="en-US"/>
              <a:t>9/20/2019</a:t>
            </a:fld>
            <a:endParaRPr/>
          </a:p>
        </p:txBody>
      </p:sp>
      <p:sp>
        <p:nvSpPr>
          <p:cNvPr id="7" name="Slide Number Placeholder 6"/>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2825340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522411" y="1905000"/>
            <a:ext cx="4416552" cy="762000"/>
          </a:xfrm>
        </p:spPr>
        <p:txBody>
          <a:bodyPr anchor="ctr">
            <a:noAutofit/>
          </a:bodyPr>
          <a:lstStyle>
            <a:lvl1pPr marL="0" indent="0">
              <a:spcBef>
                <a:spcPts val="0"/>
              </a:spcBef>
              <a:buNone/>
              <a:defRPr sz="2000" b="0" cap="all" spc="20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522411" y="2743201"/>
            <a:ext cx="4416552" cy="32766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249861" y="1905000"/>
            <a:ext cx="4416552" cy="762000"/>
          </a:xfrm>
        </p:spPr>
        <p:txBody>
          <a:bodyPr anchor="ctr">
            <a:noAutofit/>
          </a:bodyPr>
          <a:lstStyle>
            <a:lvl1pPr marL="0" indent="0">
              <a:spcBef>
                <a:spcPts val="0"/>
              </a:spcBef>
              <a:buNone/>
              <a:defRPr sz="2000" b="0" cap="all" spc="20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49861" y="2743201"/>
            <a:ext cx="4416552" cy="32766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Footer Placeholder 7"/>
          <p:cNvSpPr>
            <a:spLocks noGrp="1"/>
          </p:cNvSpPr>
          <p:nvPr>
            <p:ph type="ftr" sz="quarter" idx="11"/>
          </p:nvPr>
        </p:nvSpPr>
        <p:spPr/>
        <p:txBody>
          <a:bodyPr/>
          <a:lstStyle/>
          <a:p>
            <a:endParaRPr dirty="0"/>
          </a:p>
        </p:txBody>
      </p:sp>
      <p:sp>
        <p:nvSpPr>
          <p:cNvPr id="7" name="Date Placeholder 6"/>
          <p:cNvSpPr>
            <a:spLocks noGrp="1"/>
          </p:cNvSpPr>
          <p:nvPr>
            <p:ph type="dt" sz="half" idx="10"/>
          </p:nvPr>
        </p:nvSpPr>
        <p:spPr/>
        <p:txBody>
          <a:bodyPr/>
          <a:lstStyle/>
          <a:p>
            <a:fld id="{03F41C87-7AD9-4845-A077-840E4A0F3F06}" type="datetimeFigureOut">
              <a:rPr lang="en-US"/>
              <a:t>9/20/2019</a:t>
            </a:fld>
            <a:endParaRPr/>
          </a:p>
        </p:txBody>
      </p:sp>
      <p:sp>
        <p:nvSpPr>
          <p:cNvPr id="9" name="Slide Number Placeholder 8"/>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4208419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4" name="Footer Placeholder 3"/>
          <p:cNvSpPr>
            <a:spLocks noGrp="1"/>
          </p:cNvSpPr>
          <p:nvPr>
            <p:ph type="ftr" sz="quarter" idx="11"/>
          </p:nvPr>
        </p:nvSpPr>
        <p:spPr/>
        <p:txBody>
          <a:bodyPr/>
          <a:lstStyle/>
          <a:p>
            <a:endParaRPr/>
          </a:p>
        </p:txBody>
      </p:sp>
      <p:sp>
        <p:nvSpPr>
          <p:cNvPr id="3" name="Date Placeholder 2"/>
          <p:cNvSpPr>
            <a:spLocks noGrp="1"/>
          </p:cNvSpPr>
          <p:nvPr>
            <p:ph type="dt" sz="half" idx="10"/>
          </p:nvPr>
        </p:nvSpPr>
        <p:spPr/>
        <p:txBody>
          <a:bodyPr/>
          <a:lstStyle/>
          <a:p>
            <a:fld id="{03F41C87-7AD9-4845-A077-840E4A0F3F06}" type="datetimeFigureOut">
              <a:rPr lang="en-US"/>
              <a:t>9/20/2019</a:t>
            </a:fld>
            <a:endParaRPr/>
          </a:p>
        </p:txBody>
      </p:sp>
      <p:sp>
        <p:nvSpPr>
          <p:cNvPr id="5" name="Slide Number Placeholder 4"/>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1626631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2"/>
        </a:solidFill>
        <a:effectLst/>
      </p:bgPr>
    </p:bg>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a:p>
        </p:txBody>
      </p:sp>
      <p:sp>
        <p:nvSpPr>
          <p:cNvPr id="2" name="Date Placeholder 1"/>
          <p:cNvSpPr>
            <a:spLocks noGrp="1"/>
          </p:cNvSpPr>
          <p:nvPr>
            <p:ph type="dt" sz="half" idx="10"/>
          </p:nvPr>
        </p:nvSpPr>
        <p:spPr/>
        <p:txBody>
          <a:bodyPr/>
          <a:lstStyle/>
          <a:p>
            <a:fld id="{03F41C87-7AD9-4845-A077-840E4A0F3F06}" type="datetimeFigureOut">
              <a:rPr lang="en-US"/>
              <a:t>9/20/2019</a:t>
            </a:fld>
            <a:endParaRPr/>
          </a:p>
        </p:txBody>
      </p:sp>
      <p:sp>
        <p:nvSpPr>
          <p:cNvPr id="4" name="Slide Number Placeholder 3"/>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3607540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55604" y="1905000"/>
            <a:ext cx="3596607" cy="2667000"/>
          </a:xfrm>
        </p:spPr>
        <p:txBody>
          <a:bodyPr anchor="b">
            <a:noAutofit/>
          </a:bodyPr>
          <a:lstStyle>
            <a:lvl1pPr algn="l">
              <a:lnSpc>
                <a:spcPct val="90000"/>
              </a:lnSpc>
              <a:defRPr sz="3600" b="0" baseline="0">
                <a:solidFill>
                  <a:schemeClr val="tx1"/>
                </a:solidFill>
              </a:defRPr>
            </a:lvl1pPr>
          </a:lstStyle>
          <a:p>
            <a:r>
              <a:rPr lang="en-US" smtClean="0"/>
              <a:t>Click to edit Master title style</a:t>
            </a:r>
            <a:endParaRPr/>
          </a:p>
        </p:txBody>
      </p:sp>
      <p:sp>
        <p:nvSpPr>
          <p:cNvPr id="4" name="Text Placeholder 3"/>
          <p:cNvSpPr>
            <a:spLocks noGrp="1"/>
          </p:cNvSpPr>
          <p:nvPr>
            <p:ph type="body" sz="half" idx="2"/>
          </p:nvPr>
        </p:nvSpPr>
        <p:spPr>
          <a:xfrm>
            <a:off x="1065213" y="4648200"/>
            <a:ext cx="3581399" cy="1371600"/>
          </a:xfrm>
        </p:spPr>
        <p:txBody>
          <a:bodyPr>
            <a:normAutofit/>
          </a:bodyPr>
          <a:lstStyle>
            <a:lvl1pPr marL="0" indent="0">
              <a:lnSpc>
                <a:spcPct val="90000"/>
              </a:lnSpc>
              <a:spcBef>
                <a:spcPts val="12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Content Placeholder 2"/>
          <p:cNvSpPr>
            <a:spLocks noGrp="1"/>
          </p:cNvSpPr>
          <p:nvPr>
            <p:ph idx="1"/>
          </p:nvPr>
        </p:nvSpPr>
        <p:spPr>
          <a:xfrm>
            <a:off x="4951414" y="685800"/>
            <a:ext cx="6400800" cy="53340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03F41C87-7AD9-4845-A077-840E4A0F3F06}" type="datetimeFigureOut">
              <a:rPr lang="en-US"/>
              <a:t>9/20/2019</a:t>
            </a:fld>
            <a:endParaRPr/>
          </a:p>
        </p:txBody>
      </p:sp>
      <p:sp>
        <p:nvSpPr>
          <p:cNvPr id="7" name="Slide Number Placeholder 6"/>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2544981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55604" y="1905000"/>
            <a:ext cx="3596607" cy="2667000"/>
          </a:xfrm>
        </p:spPr>
        <p:txBody>
          <a:bodyPr anchor="b">
            <a:normAutofit/>
          </a:bodyPr>
          <a:lstStyle>
            <a:lvl1pPr algn="l">
              <a:lnSpc>
                <a:spcPct val="90000"/>
              </a:lnSpc>
              <a:defRPr sz="3600" b="0" i="0" baseline="0">
                <a:solidFill>
                  <a:schemeClr val="tx1"/>
                </a:solidFill>
              </a:defRPr>
            </a:lvl1pPr>
          </a:lstStyle>
          <a:p>
            <a:r>
              <a:rPr lang="en-US" smtClean="0"/>
              <a:t>Click to edit Master title style</a:t>
            </a:r>
            <a:endParaRPr/>
          </a:p>
        </p:txBody>
      </p:sp>
      <p:sp>
        <p:nvSpPr>
          <p:cNvPr id="4" name="Text Placeholder 3"/>
          <p:cNvSpPr>
            <a:spLocks noGrp="1"/>
          </p:cNvSpPr>
          <p:nvPr>
            <p:ph type="body" sz="half" idx="2"/>
          </p:nvPr>
        </p:nvSpPr>
        <p:spPr>
          <a:xfrm>
            <a:off x="1065213" y="4648200"/>
            <a:ext cx="3581399" cy="1371600"/>
          </a:xfrm>
        </p:spPr>
        <p:txBody>
          <a:bodyPr>
            <a:normAutofit/>
          </a:bodyPr>
          <a:lstStyle>
            <a:lvl1pPr marL="0" indent="0">
              <a:lnSpc>
                <a:spcPct val="90000"/>
              </a:lnSpc>
              <a:spcBef>
                <a:spcPts val="12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Picture Placeholder 2" descr="An empty placeholder to add an image. Click on the placeholder and select the image that you wish to add."/>
          <p:cNvSpPr>
            <a:spLocks noGrp="1"/>
          </p:cNvSpPr>
          <p:nvPr>
            <p:ph type="pic" idx="1"/>
          </p:nvPr>
        </p:nvSpPr>
        <p:spPr>
          <a:xfrm>
            <a:off x="4951414" y="685800"/>
            <a:ext cx="6400799" cy="5334000"/>
          </a:xfrm>
          <a:solidFill>
            <a:schemeClr val="bg2"/>
          </a:solidFill>
          <a:ln w="76200">
            <a:solidFill>
              <a:schemeClr val="tx1"/>
            </a:solidFill>
            <a:miter lim="800000"/>
          </a:ln>
        </p:spPr>
        <p:txBody>
          <a:bodyP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6" name="Footer Placeholder 5"/>
          <p:cNvSpPr>
            <a:spLocks noGrp="1"/>
          </p:cNvSpPr>
          <p:nvPr>
            <p:ph type="ftr" sz="quarter" idx="11"/>
          </p:nvPr>
        </p:nvSpPr>
        <p:spPr/>
        <p:txBody>
          <a:bodyPr/>
          <a:lstStyle/>
          <a:p>
            <a:endParaRPr dirty="0"/>
          </a:p>
        </p:txBody>
      </p:sp>
      <p:sp>
        <p:nvSpPr>
          <p:cNvPr id="5" name="Date Placeholder 4"/>
          <p:cNvSpPr>
            <a:spLocks noGrp="1"/>
          </p:cNvSpPr>
          <p:nvPr>
            <p:ph type="dt" sz="half" idx="10"/>
          </p:nvPr>
        </p:nvSpPr>
        <p:spPr/>
        <p:txBody>
          <a:bodyPr/>
          <a:lstStyle/>
          <a:p>
            <a:fld id="{03F41C87-7AD9-4845-A077-840E4A0F3F06}" type="datetimeFigureOut">
              <a:rPr lang="en-US"/>
              <a:pPr/>
              <a:t>9/20/2019</a:t>
            </a:fld>
            <a:endParaRPr/>
          </a:p>
        </p:txBody>
      </p:sp>
      <p:sp>
        <p:nvSpPr>
          <p:cNvPr id="7" name="Slide Number Placeholder 6"/>
          <p:cNvSpPr>
            <a:spLocks noGrp="1"/>
          </p:cNvSpPr>
          <p:nvPr>
            <p:ph type="sldNum" sz="quarter" idx="12"/>
          </p:nvPr>
        </p:nvSpPr>
        <p:spPr/>
        <p:txBody>
          <a:bodyPr/>
          <a:lstStyle/>
          <a:p>
            <a:fld id="{2A013F82-EE5E-44EE-A61D-E31C6657F26F}" type="slidenum">
              <a:rPr/>
              <a:pPr/>
              <a:t>‹#›</a:t>
            </a:fld>
            <a:endParaRPr/>
          </a:p>
        </p:txBody>
      </p:sp>
    </p:spTree>
    <p:extLst>
      <p:ext uri="{BB962C8B-B14F-4D97-AF65-F5344CB8AC3E}">
        <p14:creationId xmlns:p14="http://schemas.microsoft.com/office/powerpoint/2010/main" val="2249172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03F41C87-7AD9-4845-A077-840E4A0F3F06}" type="datetimeFigureOut">
              <a:rPr lang="en-US"/>
              <a:t>9/20/2019</a:t>
            </a:fld>
            <a:endParaRPr/>
          </a:p>
        </p:txBody>
      </p:sp>
      <p:sp>
        <p:nvSpPr>
          <p:cNvPr id="6" name="Slide Number Placeholder 5"/>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460095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2412" y="381001"/>
            <a:ext cx="1524001" cy="56388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1522412" y="381001"/>
            <a:ext cx="7391399" cy="5638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03F41C87-7AD9-4845-A077-840E4A0F3F06}" type="datetimeFigureOut">
              <a:rPr lang="en-US"/>
              <a:t>9/20/2019</a:t>
            </a:fld>
            <a:endParaRPr/>
          </a:p>
        </p:txBody>
      </p:sp>
      <p:sp>
        <p:nvSpPr>
          <p:cNvPr id="6" name="Slide Number Placeholder 5"/>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4079035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22413" y="381000"/>
            <a:ext cx="9144001" cy="1371600"/>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522413" y="1904999"/>
            <a:ext cx="9134391" cy="411480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Footer Placeholder 4"/>
          <p:cNvSpPr>
            <a:spLocks noGrp="1"/>
          </p:cNvSpPr>
          <p:nvPr>
            <p:ph type="ftr" sz="quarter" idx="3"/>
          </p:nvPr>
        </p:nvSpPr>
        <p:spPr>
          <a:xfrm>
            <a:off x="1522413" y="6400800"/>
            <a:ext cx="6553199" cy="276228"/>
          </a:xfrm>
          <a:prstGeom prst="rect">
            <a:avLst/>
          </a:prstGeom>
        </p:spPr>
        <p:txBody>
          <a:bodyPr vert="horz" lIns="91440" tIns="45720" rIns="91440" bIns="45720" rtlCol="0" anchor="ctr"/>
          <a:lstStyle>
            <a:lvl1pPr algn="l">
              <a:defRPr sz="1100">
                <a:solidFill>
                  <a:schemeClr val="tx1">
                    <a:tint val="75000"/>
                  </a:schemeClr>
                </a:solidFill>
              </a:defRPr>
            </a:lvl1pPr>
          </a:lstStyle>
          <a:p>
            <a:endParaRPr lang="en-US" dirty="0"/>
          </a:p>
        </p:txBody>
      </p:sp>
      <p:sp>
        <p:nvSpPr>
          <p:cNvPr id="4" name="Date Placeholder 3"/>
          <p:cNvSpPr>
            <a:spLocks noGrp="1"/>
          </p:cNvSpPr>
          <p:nvPr>
            <p:ph type="dt" sz="half" idx="2"/>
          </p:nvPr>
        </p:nvSpPr>
        <p:spPr>
          <a:xfrm>
            <a:off x="8226422" y="6400800"/>
            <a:ext cx="1449389" cy="276228"/>
          </a:xfrm>
          <a:prstGeom prst="rect">
            <a:avLst/>
          </a:prstGeom>
        </p:spPr>
        <p:txBody>
          <a:bodyPr vert="horz" lIns="91440" tIns="45720" rIns="91440" bIns="45720" rtlCol="0" anchor="ctr"/>
          <a:lstStyle>
            <a:lvl1pPr algn="r">
              <a:defRPr sz="1100">
                <a:solidFill>
                  <a:schemeClr val="tx1">
                    <a:tint val="75000"/>
                  </a:schemeClr>
                </a:solidFill>
              </a:defRPr>
            </a:lvl1pPr>
          </a:lstStyle>
          <a:p>
            <a:fld id="{03F41C87-7AD9-4845-A077-840E4A0F3F06}" type="datetimeFigureOut">
              <a:rPr lang="en-US" smtClean="0"/>
              <a:pPr/>
              <a:t>9/20/2019</a:t>
            </a:fld>
            <a:endParaRPr lang="en-US"/>
          </a:p>
        </p:txBody>
      </p:sp>
      <p:sp>
        <p:nvSpPr>
          <p:cNvPr id="6" name="Slide Number Placeholder 5"/>
          <p:cNvSpPr>
            <a:spLocks noGrp="1"/>
          </p:cNvSpPr>
          <p:nvPr>
            <p:ph type="sldNum" sz="quarter" idx="4"/>
          </p:nvPr>
        </p:nvSpPr>
        <p:spPr>
          <a:xfrm>
            <a:off x="9828211" y="6400800"/>
            <a:ext cx="838201" cy="276228"/>
          </a:xfrm>
          <a:prstGeom prst="rect">
            <a:avLst/>
          </a:prstGeom>
        </p:spPr>
        <p:txBody>
          <a:bodyPr vert="horz" lIns="91440" tIns="45720" rIns="91440" bIns="45720" rtlCol="0" anchor="ctr"/>
          <a:lstStyle>
            <a:lvl1pPr algn="r">
              <a:defRPr sz="1100">
                <a:solidFill>
                  <a:schemeClr val="tx1">
                    <a:tint val="75000"/>
                  </a:schemeClr>
                </a:solidFill>
              </a:defRPr>
            </a:lvl1pPr>
          </a:lstStyle>
          <a:p>
            <a:fld id="{2A013F82-EE5E-44EE-A61D-E31C6657F26F}" type="slidenum">
              <a:rPr lang="en-US" smtClean="0"/>
              <a:pPr/>
              <a:t>‹#›</a:t>
            </a:fld>
            <a:endParaRPr lang="en-US"/>
          </a:p>
        </p:txBody>
      </p:sp>
    </p:spTree>
    <p:extLst>
      <p:ext uri="{BB962C8B-B14F-4D97-AF65-F5344CB8AC3E}">
        <p14:creationId xmlns:p14="http://schemas.microsoft.com/office/powerpoint/2010/main" val="1403059996"/>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600" kern="1200" spc="100" baseline="0">
          <a:solidFill>
            <a:schemeClr val="tx1"/>
          </a:solidFill>
          <a:latin typeface="+mj-lt"/>
          <a:ea typeface="+mj-ea"/>
          <a:cs typeface="+mj-cs"/>
        </a:defRPr>
      </a:lvl1pPr>
    </p:titleStyle>
    <p:bodyStyle>
      <a:lvl1pPr marL="223838" indent="-223838" algn="l" defTabSz="914400" rtl="0" eaLnBrk="1" latinLnBrk="0" hangingPunct="1">
        <a:lnSpc>
          <a:spcPct val="90000"/>
        </a:lnSpc>
        <a:spcBef>
          <a:spcPts val="1800"/>
        </a:spcBef>
        <a:buClr>
          <a:schemeClr val="accent1"/>
        </a:buClr>
        <a:buSzPct val="100000"/>
        <a:buFont typeface="Arial" pitchFamily="34" charset="0"/>
        <a:buChar char="•"/>
        <a:defRPr sz="2400" kern="1200">
          <a:solidFill>
            <a:schemeClr val="tx1"/>
          </a:solidFill>
          <a:latin typeface="+mn-lt"/>
          <a:ea typeface="+mn-ea"/>
          <a:cs typeface="+mn-cs"/>
        </a:defRPr>
      </a:lvl1pPr>
      <a:lvl2pPr marL="463550" indent="-231775" algn="l" defTabSz="914400" rtl="0" eaLnBrk="1" latinLnBrk="0" hangingPunct="1">
        <a:lnSpc>
          <a:spcPct val="90000"/>
        </a:lnSpc>
        <a:spcBef>
          <a:spcPts val="1200"/>
        </a:spcBef>
        <a:buClr>
          <a:schemeClr val="accent1"/>
        </a:buClr>
        <a:buSzPct val="100000"/>
        <a:buFont typeface="Arial" pitchFamily="34" charset="0"/>
        <a:buChar char="•"/>
        <a:defRPr sz="2000" kern="1200">
          <a:solidFill>
            <a:schemeClr val="tx1"/>
          </a:solidFill>
          <a:latin typeface="+mn-lt"/>
          <a:ea typeface="+mn-ea"/>
          <a:cs typeface="+mn-cs"/>
        </a:defRPr>
      </a:lvl2pPr>
      <a:lvl3pPr marL="682625" indent="-219075"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3pPr>
      <a:lvl4pPr marL="857250" indent="-174625" algn="l" defTabSz="914400" rtl="0" eaLnBrk="1" latinLnBrk="0" hangingPunct="1">
        <a:lnSpc>
          <a:spcPct val="90000"/>
        </a:lnSpc>
        <a:spcBef>
          <a:spcPts val="600"/>
        </a:spcBef>
        <a:buClr>
          <a:schemeClr val="accent1"/>
        </a:buClr>
        <a:buSzPct val="100000"/>
        <a:buFont typeface="Arial" pitchFamily="34" charset="0"/>
        <a:buChar char="•"/>
        <a:defRPr sz="1600" kern="1200">
          <a:solidFill>
            <a:schemeClr val="tx1"/>
          </a:solidFill>
          <a:latin typeface="+mn-lt"/>
          <a:ea typeface="+mn-ea"/>
          <a:cs typeface="+mn-cs"/>
        </a:defRPr>
      </a:lvl4pPr>
      <a:lvl5pPr marL="1030288" indent="-173038" algn="l" defTabSz="914400" rtl="0" eaLnBrk="1" latinLnBrk="0" hangingPunct="1">
        <a:lnSpc>
          <a:spcPct val="90000"/>
        </a:lnSpc>
        <a:spcBef>
          <a:spcPts val="600"/>
        </a:spcBef>
        <a:buClr>
          <a:schemeClr val="accent1"/>
        </a:buClr>
        <a:buSzPct val="100000"/>
        <a:buFont typeface="Arial" pitchFamily="34" charset="0"/>
        <a:buChar char="•"/>
        <a:defRPr sz="1600" kern="1200">
          <a:solidFill>
            <a:schemeClr val="tx1"/>
          </a:solidFill>
          <a:latin typeface="+mn-lt"/>
          <a:ea typeface="+mn-ea"/>
          <a:cs typeface="+mn-cs"/>
        </a:defRPr>
      </a:lvl5pPr>
      <a:lvl6pPr marL="1207008"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6pPr>
      <a:lvl7pPr marL="1380744"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7pPr>
      <a:lvl8pPr marL="1554480"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8pPr>
      <a:lvl9pPr marL="1728216"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39" userDrawn="1">
          <p15:clr>
            <a:srgbClr val="F26B43"/>
          </p15:clr>
        </p15:guide>
        <p15:guide id="2"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gov.uk/government/publications/teaching-online-safety-in-schools" TargetMode="Externa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assets.publishing.service.gov.uk/government/uploads/system/uploads/attachment_data/file/759003/Education_for_a_connected_world_PDF.PDF" TargetMode="Externa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s://www.commonsensemedia.org/" TargetMode="External"/><Relationship Id="rId13" Type="http://schemas.openxmlformats.org/officeDocument/2006/relationships/image" Target="../media/image18.png"/><Relationship Id="rId3" Type="http://schemas.openxmlformats.org/officeDocument/2006/relationships/hyperlink" Target="https://www.thinkuknow.co.uk/" TargetMode="External"/><Relationship Id="rId7" Type="http://schemas.openxmlformats.org/officeDocument/2006/relationships/hyperlink" Target="https://parentzone.org.uk/" TargetMode="External"/><Relationship Id="rId12" Type="http://schemas.openxmlformats.org/officeDocument/2006/relationships/image" Target="../media/image17.png"/><Relationship Id="rId2" Type="http://schemas.openxmlformats.org/officeDocument/2006/relationships/hyperlink" Target="https://www.internetmatters.org/" TargetMode="External"/><Relationship Id="rId1" Type="http://schemas.openxmlformats.org/officeDocument/2006/relationships/slideLayout" Target="../slideLayouts/slideLayout2.xml"/><Relationship Id="rId6" Type="http://schemas.openxmlformats.org/officeDocument/2006/relationships/hyperlink" Target="https://www.childnet.com/parents-and-carers" TargetMode="External"/><Relationship Id="rId11" Type="http://schemas.openxmlformats.org/officeDocument/2006/relationships/image" Target="../media/image16.png"/><Relationship Id="rId5" Type="http://schemas.openxmlformats.org/officeDocument/2006/relationships/hyperlink" Target="https://www.saferinternet.org.uk/advice-centre/parents-and-carers" TargetMode="External"/><Relationship Id="rId15" Type="http://schemas.openxmlformats.org/officeDocument/2006/relationships/image" Target="../media/image20.png"/><Relationship Id="rId10" Type="http://schemas.openxmlformats.org/officeDocument/2006/relationships/image" Target="../media/image15.png"/><Relationship Id="rId4" Type="http://schemas.openxmlformats.org/officeDocument/2006/relationships/hyperlink" Target="https://www.nspcc.org.uk/preventing-abuse/keeping-children-safe/online-safety/" TargetMode="External"/><Relationship Id="rId9" Type="http://schemas.openxmlformats.org/officeDocument/2006/relationships/image" Target="../media/image14.png"/><Relationship Id="rId14" Type="http://schemas.openxmlformats.org/officeDocument/2006/relationships/image" Target="../media/image19.png"/></Relationships>
</file>

<file path=ppt/slides/_rels/slide15.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png"/><Relationship Id="rId11" Type="http://schemas.openxmlformats.org/officeDocument/2006/relationships/image" Target="../media/image30.png"/><Relationship Id="rId5" Type="http://schemas.openxmlformats.org/officeDocument/2006/relationships/image" Target="../media/image24.pn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hyperlink" Target="https://nationalonlinesafety.com/" TargetMode="External"/><Relationship Id="rId2" Type="http://schemas.openxmlformats.org/officeDocument/2006/relationships/hyperlink" Target="https://www.askaboutgames.com/" TargetMode="Externa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hyperlink" Target="https://www.istockphoto.com/gb/photos/number-13?sort=mostpopular&amp;mediatype=photography&amp;phrase=number%2013" TargetMode="External"/><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hyperlink" Target="https://www.nspcc.org.uk/preventing-abuse/keeping-children-safe/online-safet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US" dirty="0" smtClean="0"/>
              <a:t>Online Safety</a:t>
            </a:r>
            <a:endParaRPr lang="en-US" dirty="0"/>
          </a:p>
        </p:txBody>
      </p:sp>
      <p:sp>
        <p:nvSpPr>
          <p:cNvPr id="4" name="Subtitle 3"/>
          <p:cNvSpPr>
            <a:spLocks noGrp="1"/>
          </p:cNvSpPr>
          <p:nvPr>
            <p:ph type="subTitle" idx="1"/>
          </p:nvPr>
        </p:nvSpPr>
        <p:spPr/>
        <p:txBody>
          <a:bodyPr/>
          <a:lstStyle/>
          <a:p>
            <a:r>
              <a:rPr lang="it-IT" dirty="0" smtClean="0"/>
              <a:t>At spurcroft primary school</a:t>
            </a:r>
          </a:p>
          <a:p>
            <a:endParaRPr lang="it-IT" dirty="0"/>
          </a:p>
          <a:p>
            <a:r>
              <a:rPr lang="it-IT" dirty="0" smtClean="0"/>
              <a:t>Mrs Chrissie munday</a:t>
            </a:r>
          </a:p>
          <a:p>
            <a:r>
              <a:rPr lang="it-IT" dirty="0" smtClean="0"/>
              <a:t>Computing subject Leader</a:t>
            </a:r>
            <a:endParaRPr lang="it-IT"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05980" y="400739"/>
            <a:ext cx="2684348" cy="2703722"/>
          </a:xfrm>
          <a:prstGeom prst="rect">
            <a:avLst/>
          </a:prstGeom>
        </p:spPr>
      </p:pic>
    </p:spTree>
    <p:extLst>
      <p:ext uri="{BB962C8B-B14F-4D97-AF65-F5344CB8AC3E}">
        <p14:creationId xmlns:p14="http://schemas.microsoft.com/office/powerpoint/2010/main" val="2808920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chor="t"/>
          <a:lstStyle/>
          <a:p>
            <a:pPr algn="ctr"/>
            <a:r>
              <a:rPr lang="en-US" dirty="0" smtClean="0"/>
              <a:t>National Curriculum</a:t>
            </a:r>
            <a:endParaRPr lang="en-US" dirty="0"/>
          </a:p>
        </p:txBody>
      </p:sp>
      <p:pic>
        <p:nvPicPr>
          <p:cNvPr id="5" name="Content Placeholder 4"/>
          <p:cNvPicPr>
            <a:picLocks noGrp="1" noChangeAspect="1"/>
          </p:cNvPicPr>
          <p:nvPr>
            <p:ph idx="1"/>
          </p:nvPr>
        </p:nvPicPr>
        <p:blipFill>
          <a:blip r:embed="rId2"/>
          <a:stretch>
            <a:fillRect/>
          </a:stretch>
        </p:blipFill>
        <p:spPr>
          <a:xfrm>
            <a:off x="1917948" y="1802275"/>
            <a:ext cx="8496944" cy="4399753"/>
          </a:xfrm>
          <a:prstGeom prst="rect">
            <a:avLst/>
          </a:prstGeom>
        </p:spPr>
      </p:pic>
      <p:sp>
        <p:nvSpPr>
          <p:cNvPr id="6" name="Rectangle 5"/>
          <p:cNvSpPr/>
          <p:nvPr/>
        </p:nvSpPr>
        <p:spPr>
          <a:xfrm>
            <a:off x="2061964" y="5157192"/>
            <a:ext cx="8208912" cy="864096"/>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2061964" y="4077071"/>
            <a:ext cx="8208912" cy="1030445"/>
          </a:xfrm>
          <a:prstGeom prst="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39132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chor="t"/>
          <a:lstStyle/>
          <a:p>
            <a:pPr algn="ctr"/>
            <a:r>
              <a:rPr lang="en-US" dirty="0" smtClean="0"/>
              <a:t>National Curriculum</a:t>
            </a:r>
            <a:endParaRPr lang="en-US" dirty="0"/>
          </a:p>
        </p:txBody>
      </p:sp>
      <p:pic>
        <p:nvPicPr>
          <p:cNvPr id="4" name="Content Placeholder 3"/>
          <p:cNvPicPr>
            <a:picLocks noGrp="1" noChangeAspect="1"/>
          </p:cNvPicPr>
          <p:nvPr>
            <p:ph idx="1"/>
          </p:nvPr>
        </p:nvPicPr>
        <p:blipFill>
          <a:blip r:embed="rId2"/>
          <a:stretch>
            <a:fillRect/>
          </a:stretch>
        </p:blipFill>
        <p:spPr>
          <a:xfrm>
            <a:off x="2530017" y="985786"/>
            <a:ext cx="7128792" cy="5775493"/>
          </a:xfrm>
          <a:prstGeom prst="rect">
            <a:avLst/>
          </a:prstGeom>
        </p:spPr>
      </p:pic>
      <p:sp>
        <p:nvSpPr>
          <p:cNvPr id="6" name="Rectangle 5"/>
          <p:cNvSpPr/>
          <p:nvPr/>
        </p:nvSpPr>
        <p:spPr>
          <a:xfrm>
            <a:off x="2638028" y="5875439"/>
            <a:ext cx="6912768" cy="88584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2638028" y="3573016"/>
            <a:ext cx="6912768" cy="1368152"/>
          </a:xfrm>
          <a:prstGeom prst="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72468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pPr algn="ctr"/>
            <a:r>
              <a:rPr lang="en-GB" dirty="0" smtClean="0"/>
              <a:t>Vision for Computing at </a:t>
            </a:r>
            <a:r>
              <a:rPr lang="en-GB" dirty="0" err="1" smtClean="0"/>
              <a:t>Spurcroft</a:t>
            </a:r>
            <a:endParaRPr lang="en-GB" dirty="0"/>
          </a:p>
        </p:txBody>
      </p:sp>
      <p:sp>
        <p:nvSpPr>
          <p:cNvPr id="3" name="Content Placeholder 2"/>
          <p:cNvSpPr>
            <a:spLocks noGrp="1"/>
          </p:cNvSpPr>
          <p:nvPr>
            <p:ph idx="1"/>
          </p:nvPr>
        </p:nvSpPr>
        <p:spPr>
          <a:xfrm>
            <a:off x="549796" y="2276872"/>
            <a:ext cx="10945215" cy="4692353"/>
          </a:xfrm>
        </p:spPr>
        <p:txBody>
          <a:bodyPr>
            <a:normAutofit fontScale="77500" lnSpcReduction="20000"/>
          </a:bodyPr>
          <a:lstStyle/>
          <a:p>
            <a:pPr marL="0" indent="0" algn="just">
              <a:lnSpc>
                <a:spcPct val="160000"/>
              </a:lnSpc>
              <a:buNone/>
            </a:pPr>
            <a:r>
              <a:rPr lang="en-GB" sz="3400" dirty="0"/>
              <a:t>At </a:t>
            </a:r>
            <a:r>
              <a:rPr lang="en-GB" sz="3400" dirty="0" err="1"/>
              <a:t>Spurcroft</a:t>
            </a:r>
            <a:r>
              <a:rPr lang="en-GB" sz="3400" dirty="0"/>
              <a:t> Primary School, we aspire for the children to be confident users of technology where they have the opportunities to collaborate and problem solve through computational thinking. We are committed to providing a range of engaging experiences that encourage pupils to think creatively whilst using technology as a purposeful tool. By challenging pupils to consider both the advantages and disadvantages to working online, we aim to prepare them for entering the 21</a:t>
            </a:r>
            <a:r>
              <a:rPr lang="en-GB" sz="3400" baseline="30000" dirty="0"/>
              <a:t>st</a:t>
            </a:r>
            <a:r>
              <a:rPr lang="en-GB" sz="3400" dirty="0"/>
              <a:t> Century workforce by ensuring that they can connect with the wider world in a safe and responsible manner. </a:t>
            </a:r>
          </a:p>
          <a:p>
            <a:pPr marL="0" indent="0" algn="just">
              <a:buNone/>
            </a:pP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74332" y="908720"/>
            <a:ext cx="1421921" cy="1432184"/>
          </a:xfrm>
          <a:prstGeom prst="rect">
            <a:avLst/>
          </a:prstGeom>
        </p:spPr>
      </p:pic>
    </p:spTree>
    <p:extLst>
      <p:ext uri="{BB962C8B-B14F-4D97-AF65-F5344CB8AC3E}">
        <p14:creationId xmlns:p14="http://schemas.microsoft.com/office/powerpoint/2010/main" val="26291524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7608" y="1484784"/>
            <a:ext cx="3596607" cy="2667000"/>
          </a:xfrm>
        </p:spPr>
        <p:txBody>
          <a:bodyPr>
            <a:noAutofit/>
          </a:bodyPr>
          <a:lstStyle/>
          <a:p>
            <a:r>
              <a:rPr lang="en-GB" sz="4400" dirty="0" smtClean="0"/>
              <a:t>New Government advice for teaching online safety</a:t>
            </a:r>
            <a:endParaRPr lang="en-GB" sz="4400" dirty="0"/>
          </a:p>
        </p:txBody>
      </p:sp>
      <p:sp>
        <p:nvSpPr>
          <p:cNvPr id="3" name="Text Placeholder 2"/>
          <p:cNvSpPr>
            <a:spLocks noGrp="1"/>
          </p:cNvSpPr>
          <p:nvPr>
            <p:ph type="body" sz="half" idx="2"/>
          </p:nvPr>
        </p:nvSpPr>
        <p:spPr/>
        <p:txBody>
          <a:bodyPr>
            <a:normAutofit/>
          </a:bodyPr>
          <a:lstStyle/>
          <a:p>
            <a:r>
              <a:rPr lang="en-GB" sz="2000" dirty="0" smtClean="0"/>
              <a:t>Available at: </a:t>
            </a:r>
          </a:p>
          <a:p>
            <a:r>
              <a:rPr lang="en-GB" sz="2000" dirty="0">
                <a:hlinkClick r:id="rId2"/>
              </a:rPr>
              <a:t>https://www.gov.uk/government/publications/teaching-online-safety-in-schools</a:t>
            </a:r>
            <a:endParaRPr lang="en-GB" sz="2000" dirty="0"/>
          </a:p>
        </p:txBody>
      </p:sp>
      <p:pic>
        <p:nvPicPr>
          <p:cNvPr id="7" name="Picture 6"/>
          <p:cNvPicPr>
            <a:picLocks noChangeAspect="1"/>
          </p:cNvPicPr>
          <p:nvPr/>
        </p:nvPicPr>
        <p:blipFill>
          <a:blip r:embed="rId3"/>
          <a:stretch>
            <a:fillRect/>
          </a:stretch>
        </p:blipFill>
        <p:spPr>
          <a:xfrm>
            <a:off x="6094412" y="548680"/>
            <a:ext cx="4000500" cy="5724525"/>
          </a:xfrm>
          <a:prstGeom prst="rect">
            <a:avLst/>
          </a:prstGeom>
        </p:spPr>
      </p:pic>
    </p:spTree>
    <p:extLst>
      <p:ext uri="{BB962C8B-B14F-4D97-AF65-F5344CB8AC3E}">
        <p14:creationId xmlns:p14="http://schemas.microsoft.com/office/powerpoint/2010/main" val="3565331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Building on this framework published in 2018.</a:t>
            </a:r>
            <a:endParaRPr lang="en-GB" dirty="0"/>
          </a:p>
        </p:txBody>
      </p:sp>
      <p:sp>
        <p:nvSpPr>
          <p:cNvPr id="3" name="Text Placeholder 2"/>
          <p:cNvSpPr>
            <a:spLocks noGrp="1"/>
          </p:cNvSpPr>
          <p:nvPr>
            <p:ph type="body" sz="half" idx="2"/>
          </p:nvPr>
        </p:nvSpPr>
        <p:spPr/>
        <p:txBody>
          <a:bodyPr>
            <a:normAutofit fontScale="92500" lnSpcReduction="20000"/>
          </a:bodyPr>
          <a:lstStyle/>
          <a:p>
            <a:r>
              <a:rPr lang="en-GB" dirty="0" smtClean="0"/>
              <a:t>Available at:</a:t>
            </a:r>
          </a:p>
          <a:p>
            <a:r>
              <a:rPr lang="en-GB" dirty="0">
                <a:hlinkClick r:id="rId2"/>
              </a:rPr>
              <a:t>https://assets.publishing.service.gov.uk/government/uploads/system/uploads/attachment_data/file/759003/Education_for_a_connected_world_PDF.PDF</a:t>
            </a:r>
            <a:endParaRPr lang="en-GB" dirty="0"/>
          </a:p>
        </p:txBody>
      </p:sp>
      <p:pic>
        <p:nvPicPr>
          <p:cNvPr id="5" name="Content Placeholder 4"/>
          <p:cNvPicPr>
            <a:picLocks noGrp="1" noChangeAspect="1"/>
          </p:cNvPicPr>
          <p:nvPr>
            <p:ph idx="1"/>
          </p:nvPr>
        </p:nvPicPr>
        <p:blipFill>
          <a:blip r:embed="rId3"/>
          <a:stretch>
            <a:fillRect/>
          </a:stretch>
        </p:blipFill>
        <p:spPr>
          <a:xfrm>
            <a:off x="4951413" y="1124565"/>
            <a:ext cx="6400800" cy="4456470"/>
          </a:xfrm>
          <a:prstGeom prst="rect">
            <a:avLst/>
          </a:prstGeom>
        </p:spPr>
      </p:pic>
    </p:spTree>
    <p:extLst>
      <p:ext uri="{BB962C8B-B14F-4D97-AF65-F5344CB8AC3E}">
        <p14:creationId xmlns:p14="http://schemas.microsoft.com/office/powerpoint/2010/main" val="4068290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pPr algn="ctr"/>
            <a:r>
              <a:rPr lang="en-GB" dirty="0" smtClean="0"/>
              <a:t>Key focus points and aims of the new guidance</a:t>
            </a:r>
            <a:endParaRPr lang="en-GB" dirty="0"/>
          </a:p>
        </p:txBody>
      </p:sp>
      <p:sp>
        <p:nvSpPr>
          <p:cNvPr id="4" name="Text Placeholder 3"/>
          <p:cNvSpPr>
            <a:spLocks noGrp="1"/>
          </p:cNvSpPr>
          <p:nvPr>
            <p:ph type="body" idx="1"/>
          </p:nvPr>
        </p:nvSpPr>
        <p:spPr>
          <a:xfrm>
            <a:off x="477788" y="1700348"/>
            <a:ext cx="4416552" cy="762000"/>
          </a:xfrm>
        </p:spPr>
        <p:txBody>
          <a:bodyPr/>
          <a:lstStyle/>
          <a:p>
            <a:r>
              <a:rPr lang="en-GB" dirty="0" smtClean="0"/>
              <a:t>Focus points</a:t>
            </a:r>
            <a:endParaRPr lang="en-GB" dirty="0"/>
          </a:p>
        </p:txBody>
      </p:sp>
      <p:sp>
        <p:nvSpPr>
          <p:cNvPr id="5" name="Content Placeholder 4"/>
          <p:cNvSpPr>
            <a:spLocks noGrp="1"/>
          </p:cNvSpPr>
          <p:nvPr>
            <p:ph sz="half" idx="2"/>
          </p:nvPr>
        </p:nvSpPr>
        <p:spPr>
          <a:xfrm>
            <a:off x="477788" y="2462347"/>
            <a:ext cx="4416552" cy="3733802"/>
          </a:xfrm>
        </p:spPr>
        <p:txBody>
          <a:bodyPr/>
          <a:lstStyle/>
          <a:p>
            <a:endParaRPr lang="en-GB" b="1" dirty="0" smtClean="0"/>
          </a:p>
          <a:p>
            <a:r>
              <a:rPr lang="en-GB" b="1" dirty="0" smtClean="0"/>
              <a:t>How </a:t>
            </a:r>
            <a:r>
              <a:rPr lang="en-GB" b="1" dirty="0"/>
              <a:t>to navigate the internet and manage information </a:t>
            </a:r>
            <a:endParaRPr lang="en-GB" b="1" dirty="0" smtClean="0"/>
          </a:p>
          <a:p>
            <a:r>
              <a:rPr lang="en-GB" b="1" dirty="0"/>
              <a:t>How to </a:t>
            </a:r>
            <a:r>
              <a:rPr lang="en-GB" b="1" dirty="0" smtClean="0"/>
              <a:t>stay </a:t>
            </a:r>
            <a:r>
              <a:rPr lang="en-GB" b="1" dirty="0"/>
              <a:t>safe online </a:t>
            </a:r>
            <a:endParaRPr lang="en-GB" b="1" dirty="0" smtClean="0"/>
          </a:p>
          <a:p>
            <a:r>
              <a:rPr lang="en-GB" b="1" dirty="0"/>
              <a:t>Wellbeing </a:t>
            </a:r>
            <a:endParaRPr lang="en-GB" dirty="0"/>
          </a:p>
        </p:txBody>
      </p:sp>
      <p:sp>
        <p:nvSpPr>
          <p:cNvPr id="6" name="Text Placeholder 5"/>
          <p:cNvSpPr>
            <a:spLocks noGrp="1"/>
          </p:cNvSpPr>
          <p:nvPr>
            <p:ph type="body" sz="quarter" idx="3"/>
          </p:nvPr>
        </p:nvSpPr>
        <p:spPr>
          <a:xfrm>
            <a:off x="6814492" y="1514873"/>
            <a:ext cx="4416552" cy="762000"/>
          </a:xfrm>
        </p:spPr>
        <p:txBody>
          <a:bodyPr/>
          <a:lstStyle/>
          <a:p>
            <a:r>
              <a:rPr lang="en-GB" dirty="0" smtClean="0"/>
              <a:t>AIMs</a:t>
            </a:r>
            <a:endParaRPr lang="en-GB" dirty="0"/>
          </a:p>
        </p:txBody>
      </p:sp>
      <p:sp>
        <p:nvSpPr>
          <p:cNvPr id="7" name="Content Placeholder 6"/>
          <p:cNvSpPr>
            <a:spLocks noGrp="1"/>
          </p:cNvSpPr>
          <p:nvPr>
            <p:ph sz="quarter" idx="4"/>
          </p:nvPr>
        </p:nvSpPr>
        <p:spPr>
          <a:xfrm>
            <a:off x="6814492" y="2276872"/>
            <a:ext cx="4416552" cy="3733801"/>
          </a:xfrm>
        </p:spPr>
        <p:txBody>
          <a:bodyPr>
            <a:normAutofit fontScale="92500"/>
          </a:bodyPr>
          <a:lstStyle/>
          <a:p>
            <a:pPr marL="0" indent="0">
              <a:buNone/>
            </a:pPr>
            <a:r>
              <a:rPr lang="en-GB" dirty="0" smtClean="0"/>
              <a:t>Children should be taught about:</a:t>
            </a:r>
            <a:endParaRPr lang="en-GB" dirty="0"/>
          </a:p>
          <a:p>
            <a:r>
              <a:rPr lang="en-GB" b="1" dirty="0"/>
              <a:t>How to evaluate what they see online </a:t>
            </a:r>
            <a:endParaRPr lang="en-GB" dirty="0"/>
          </a:p>
          <a:p>
            <a:r>
              <a:rPr lang="en-GB" b="1" dirty="0"/>
              <a:t>How to recognise techniques used for persuasion </a:t>
            </a:r>
            <a:endParaRPr lang="en-GB" dirty="0"/>
          </a:p>
          <a:p>
            <a:r>
              <a:rPr lang="en-GB" b="1" dirty="0"/>
              <a:t>Online behaviour </a:t>
            </a:r>
            <a:endParaRPr lang="en-GB" dirty="0"/>
          </a:p>
          <a:p>
            <a:r>
              <a:rPr lang="en-GB" b="1" dirty="0"/>
              <a:t>How to identify online risks </a:t>
            </a:r>
            <a:endParaRPr lang="en-GB" dirty="0"/>
          </a:p>
          <a:p>
            <a:r>
              <a:rPr lang="en-GB" b="1" dirty="0"/>
              <a:t>How and when to seek support </a:t>
            </a:r>
            <a:endParaRPr lang="en-GB" dirty="0"/>
          </a:p>
          <a:p>
            <a:endParaRPr lang="en-GB" dirty="0"/>
          </a:p>
          <a:p>
            <a:endParaRPr lang="en-GB" dirty="0"/>
          </a:p>
          <a:p>
            <a:endParaRPr lang="en-GB" dirty="0"/>
          </a:p>
        </p:txBody>
      </p:sp>
    </p:spTree>
    <p:extLst>
      <p:ext uri="{BB962C8B-B14F-4D97-AF65-F5344CB8AC3E}">
        <p14:creationId xmlns:p14="http://schemas.microsoft.com/office/powerpoint/2010/main" val="3759164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dirty="0"/>
              <a:t>How to navigate the internet and manage information </a:t>
            </a:r>
            <a:br>
              <a:rPr lang="en-GB" b="1" dirty="0"/>
            </a:br>
            <a:endParaRPr lang="en-GB" dirty="0"/>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593597575"/>
              </p:ext>
            </p:extLst>
          </p:nvPr>
        </p:nvGraphicFramePr>
        <p:xfrm>
          <a:off x="693812" y="1628800"/>
          <a:ext cx="10657184" cy="4824534"/>
        </p:xfrm>
        <a:graphic>
          <a:graphicData uri="http://schemas.openxmlformats.org/drawingml/2006/table">
            <a:tbl>
              <a:tblPr firstRow="1" bandRow="1">
                <a:tableStyleId>{5C22544A-7EE6-4342-B048-85BDC9FD1C3A}</a:tableStyleId>
              </a:tblPr>
              <a:tblGrid>
                <a:gridCol w="4392488">
                  <a:extLst>
                    <a:ext uri="{9D8B030D-6E8A-4147-A177-3AD203B41FA5}">
                      <a16:colId xmlns:a16="http://schemas.microsoft.com/office/drawing/2014/main" val="1980534189"/>
                    </a:ext>
                  </a:extLst>
                </a:gridCol>
                <a:gridCol w="1566174">
                  <a:extLst>
                    <a:ext uri="{9D8B030D-6E8A-4147-A177-3AD203B41FA5}">
                      <a16:colId xmlns:a16="http://schemas.microsoft.com/office/drawing/2014/main" val="807744622"/>
                    </a:ext>
                  </a:extLst>
                </a:gridCol>
                <a:gridCol w="1566174">
                  <a:extLst>
                    <a:ext uri="{9D8B030D-6E8A-4147-A177-3AD203B41FA5}">
                      <a16:colId xmlns:a16="http://schemas.microsoft.com/office/drawing/2014/main" val="2829991588"/>
                    </a:ext>
                  </a:extLst>
                </a:gridCol>
                <a:gridCol w="1566174">
                  <a:extLst>
                    <a:ext uri="{9D8B030D-6E8A-4147-A177-3AD203B41FA5}">
                      <a16:colId xmlns:a16="http://schemas.microsoft.com/office/drawing/2014/main" val="408085892"/>
                    </a:ext>
                  </a:extLst>
                </a:gridCol>
                <a:gridCol w="1566174">
                  <a:extLst>
                    <a:ext uri="{9D8B030D-6E8A-4147-A177-3AD203B41FA5}">
                      <a16:colId xmlns:a16="http://schemas.microsoft.com/office/drawing/2014/main" val="1897279298"/>
                    </a:ext>
                  </a:extLst>
                </a:gridCol>
              </a:tblGrid>
              <a:tr h="438594">
                <a:tc>
                  <a:txBody>
                    <a:bodyPr/>
                    <a:lstStyle/>
                    <a:p>
                      <a:r>
                        <a:rPr lang="en-GB" dirty="0" smtClean="0"/>
                        <a:t>Potential Harm/Risk</a:t>
                      </a:r>
                      <a:endParaRPr lang="en-GB" dirty="0"/>
                    </a:p>
                  </a:txBody>
                  <a:tcPr/>
                </a:tc>
                <a:tc>
                  <a:txBody>
                    <a:bodyPr/>
                    <a:lstStyle/>
                    <a:p>
                      <a:pPr algn="ctr"/>
                      <a:r>
                        <a:rPr lang="en-GB" dirty="0" smtClean="0"/>
                        <a:t>EYFS</a:t>
                      </a:r>
                      <a:endParaRPr lang="en-GB" dirty="0"/>
                    </a:p>
                  </a:txBody>
                  <a:tcPr/>
                </a:tc>
                <a:tc>
                  <a:txBody>
                    <a:bodyPr/>
                    <a:lstStyle/>
                    <a:p>
                      <a:pPr algn="ctr"/>
                      <a:r>
                        <a:rPr lang="en-GB" dirty="0" smtClean="0"/>
                        <a:t>KS1</a:t>
                      </a:r>
                      <a:endParaRPr lang="en-GB" dirty="0"/>
                    </a:p>
                  </a:txBody>
                  <a:tcPr/>
                </a:tc>
                <a:tc>
                  <a:txBody>
                    <a:bodyPr/>
                    <a:lstStyle/>
                    <a:p>
                      <a:pPr algn="ctr"/>
                      <a:r>
                        <a:rPr lang="en-GB" dirty="0" smtClean="0"/>
                        <a:t>LKS2</a:t>
                      </a:r>
                      <a:endParaRPr lang="en-GB" dirty="0"/>
                    </a:p>
                  </a:txBody>
                  <a:tcPr/>
                </a:tc>
                <a:tc>
                  <a:txBody>
                    <a:bodyPr/>
                    <a:lstStyle/>
                    <a:p>
                      <a:pPr algn="ctr"/>
                      <a:r>
                        <a:rPr lang="en-GB" dirty="0" smtClean="0"/>
                        <a:t>UKS2</a:t>
                      </a:r>
                      <a:endParaRPr lang="en-GB" dirty="0"/>
                    </a:p>
                  </a:txBody>
                  <a:tcPr/>
                </a:tc>
                <a:extLst>
                  <a:ext uri="{0D108BD9-81ED-4DB2-BD59-A6C34878D82A}">
                    <a16:rowId xmlns:a16="http://schemas.microsoft.com/office/drawing/2014/main" val="862032442"/>
                  </a:ext>
                </a:extLst>
              </a:tr>
              <a:tr h="438594">
                <a:tc>
                  <a:txBody>
                    <a:bodyPr/>
                    <a:lstStyle/>
                    <a:p>
                      <a:r>
                        <a:rPr lang="en-GB" dirty="0" smtClean="0"/>
                        <a:t>Age restrictions</a:t>
                      </a:r>
                      <a:endParaRPr lang="en-GB" dirty="0"/>
                    </a:p>
                  </a:txBody>
                  <a:tcPr/>
                </a:tc>
                <a:tc>
                  <a:txBody>
                    <a:bodyPr/>
                    <a:lstStyle/>
                    <a:p>
                      <a:pPr algn="ctr"/>
                      <a:r>
                        <a:rPr lang="en-GB" dirty="0" smtClean="0">
                          <a:sym typeface="Wingdings" panose="05000000000000000000" pitchFamily="2" charset="2"/>
                        </a:rPr>
                        <a:t></a:t>
                      </a:r>
                      <a:endParaRPr lang="en-GB" dirty="0"/>
                    </a:p>
                  </a:txBody>
                  <a:tcPr/>
                </a:tc>
                <a:tc>
                  <a:txBody>
                    <a:bodyPr/>
                    <a:lstStyle/>
                    <a:p>
                      <a:pPr algn="ctr"/>
                      <a:r>
                        <a:rPr lang="en-GB" dirty="0" smtClean="0">
                          <a:sym typeface="Wingdings" panose="05000000000000000000" pitchFamily="2" charset="2"/>
                        </a:rPr>
                        <a:t></a:t>
                      </a:r>
                      <a:endParaRPr lang="en-GB"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smtClean="0">
                          <a:sym typeface="Wingdings" panose="05000000000000000000" pitchFamily="2" charset="2"/>
                        </a:rPr>
                        <a:t></a:t>
                      </a:r>
                      <a:endParaRPr lang="en-GB" dirty="0" smtClean="0"/>
                    </a:p>
                  </a:txBody>
                  <a:tcPr/>
                </a:tc>
                <a:tc>
                  <a:txBody>
                    <a:bodyPr/>
                    <a:lstStyle/>
                    <a:p>
                      <a:pPr algn="ctr"/>
                      <a:r>
                        <a:rPr lang="en-GB" dirty="0" smtClean="0">
                          <a:sym typeface="Wingdings" panose="05000000000000000000" pitchFamily="2" charset="2"/>
                        </a:rPr>
                        <a:t></a:t>
                      </a:r>
                      <a:endParaRPr lang="en-GB" dirty="0"/>
                    </a:p>
                  </a:txBody>
                  <a:tcPr/>
                </a:tc>
                <a:extLst>
                  <a:ext uri="{0D108BD9-81ED-4DB2-BD59-A6C34878D82A}">
                    <a16:rowId xmlns:a16="http://schemas.microsoft.com/office/drawing/2014/main" val="881664601"/>
                  </a:ext>
                </a:extLst>
              </a:tr>
              <a:tr h="438594">
                <a:tc>
                  <a:txBody>
                    <a:bodyPr/>
                    <a:lstStyle/>
                    <a:p>
                      <a:r>
                        <a:rPr lang="en-GB" dirty="0" smtClean="0"/>
                        <a:t>How content</a:t>
                      </a:r>
                      <a:r>
                        <a:rPr lang="en-GB" baseline="0" dirty="0" smtClean="0"/>
                        <a:t> can be used and shared</a:t>
                      </a:r>
                      <a:endParaRPr lang="en-GB" dirty="0"/>
                    </a:p>
                  </a:txBody>
                  <a:tcPr/>
                </a:tc>
                <a:tc>
                  <a:txBody>
                    <a:bodyPr/>
                    <a:lstStyle/>
                    <a:p>
                      <a:pPr algn="ctr"/>
                      <a:endParaRPr lang="en-GB"/>
                    </a:p>
                  </a:txBody>
                  <a:tcPr/>
                </a:tc>
                <a:tc>
                  <a:txBody>
                    <a:bodyPr/>
                    <a:lstStyle/>
                    <a:p>
                      <a:pPr algn="ctr"/>
                      <a:endParaRPr lang="en-GB" dirty="0"/>
                    </a:p>
                  </a:txBody>
                  <a:tcPr/>
                </a:tc>
                <a:tc>
                  <a:txBody>
                    <a:bodyPr/>
                    <a:lstStyle/>
                    <a:p>
                      <a:pPr algn="ctr"/>
                      <a:r>
                        <a:rPr lang="en-GB" dirty="0" smtClean="0">
                          <a:sym typeface="Wingdings" panose="05000000000000000000" pitchFamily="2" charset="2"/>
                        </a:rPr>
                        <a:t></a:t>
                      </a:r>
                      <a:endParaRPr lang="en-GB" dirty="0"/>
                    </a:p>
                  </a:txBody>
                  <a:tcPr/>
                </a:tc>
                <a:tc>
                  <a:txBody>
                    <a:bodyPr/>
                    <a:lstStyle/>
                    <a:p>
                      <a:pPr algn="ctr"/>
                      <a:r>
                        <a:rPr lang="en-GB" dirty="0" smtClean="0">
                          <a:sym typeface="Wingdings" panose="05000000000000000000" pitchFamily="2" charset="2"/>
                        </a:rPr>
                        <a:t></a:t>
                      </a:r>
                      <a:endParaRPr lang="en-GB" dirty="0"/>
                    </a:p>
                  </a:txBody>
                  <a:tcPr/>
                </a:tc>
                <a:extLst>
                  <a:ext uri="{0D108BD9-81ED-4DB2-BD59-A6C34878D82A}">
                    <a16:rowId xmlns:a16="http://schemas.microsoft.com/office/drawing/2014/main" val="3649335668"/>
                  </a:ext>
                </a:extLst>
              </a:tr>
              <a:tr h="4385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u="none" strike="noStrike" kern="1200" baseline="0" dirty="0" smtClean="0">
                          <a:solidFill>
                            <a:schemeClr val="dk1"/>
                          </a:solidFill>
                          <a:latin typeface="+mn-lt"/>
                          <a:ea typeface="+mn-ea"/>
                          <a:cs typeface="+mn-cs"/>
                        </a:rPr>
                        <a:t>Disinformation, misinformation and hoaxes </a:t>
                      </a:r>
                    </a:p>
                  </a:txBody>
                  <a:tcPr/>
                </a:tc>
                <a:tc>
                  <a:txBody>
                    <a:bodyPr/>
                    <a:lstStyle/>
                    <a:p>
                      <a:pPr algn="ctr"/>
                      <a:endParaRPr lang="en-GB"/>
                    </a:p>
                  </a:txBody>
                  <a:tcPr/>
                </a:tc>
                <a:tc>
                  <a:txBody>
                    <a:bodyPr/>
                    <a:lstStyle/>
                    <a:p>
                      <a:pPr algn="ctr"/>
                      <a:endParaRPr lang="en-GB" dirty="0"/>
                    </a:p>
                  </a:txBody>
                  <a:tcPr/>
                </a:tc>
                <a:tc>
                  <a:txBody>
                    <a:bodyPr/>
                    <a:lstStyle/>
                    <a:p>
                      <a:pPr algn="ctr"/>
                      <a:r>
                        <a:rPr lang="en-GB" dirty="0" smtClean="0">
                          <a:sym typeface="Wingdings" panose="05000000000000000000" pitchFamily="2" charset="2"/>
                        </a:rPr>
                        <a:t></a:t>
                      </a:r>
                      <a:endParaRPr lang="en-GB" dirty="0"/>
                    </a:p>
                  </a:txBody>
                  <a:tcPr/>
                </a:tc>
                <a:tc>
                  <a:txBody>
                    <a:bodyPr/>
                    <a:lstStyle/>
                    <a:p>
                      <a:pPr algn="ctr"/>
                      <a:r>
                        <a:rPr lang="en-GB" dirty="0" smtClean="0">
                          <a:sym typeface="Wingdings" panose="05000000000000000000" pitchFamily="2" charset="2"/>
                        </a:rPr>
                        <a:t></a:t>
                      </a:r>
                      <a:endParaRPr lang="en-GB" dirty="0"/>
                    </a:p>
                  </a:txBody>
                  <a:tcPr/>
                </a:tc>
                <a:extLst>
                  <a:ext uri="{0D108BD9-81ED-4DB2-BD59-A6C34878D82A}">
                    <a16:rowId xmlns:a16="http://schemas.microsoft.com/office/drawing/2014/main" val="1582726960"/>
                  </a:ext>
                </a:extLst>
              </a:tr>
              <a:tr h="4385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u="none" strike="noStrike" kern="1200" baseline="0" dirty="0" smtClean="0">
                          <a:solidFill>
                            <a:schemeClr val="dk1"/>
                          </a:solidFill>
                          <a:latin typeface="+mn-lt"/>
                          <a:ea typeface="+mn-ea"/>
                          <a:cs typeface="+mn-cs"/>
                        </a:rPr>
                        <a:t>Fake websites and scam emails 	</a:t>
                      </a:r>
                    </a:p>
                  </a:txBody>
                  <a:tcPr/>
                </a:tc>
                <a:tc>
                  <a:txBody>
                    <a:bodyPr/>
                    <a:lstStyle/>
                    <a:p>
                      <a:pPr algn="ctr"/>
                      <a:endParaRPr lang="en-GB"/>
                    </a:p>
                  </a:txBody>
                  <a:tcPr/>
                </a:tc>
                <a:tc>
                  <a:txBody>
                    <a:bodyPr/>
                    <a:lstStyle/>
                    <a:p>
                      <a:pPr algn="ctr"/>
                      <a:endParaRPr lang="en-GB" dirty="0"/>
                    </a:p>
                  </a:txBody>
                  <a:tcPr/>
                </a:tc>
                <a:tc>
                  <a:txBody>
                    <a:bodyPr/>
                    <a:lstStyle/>
                    <a:p>
                      <a:pPr algn="ctr"/>
                      <a:endParaRPr lang="en-GB" dirty="0"/>
                    </a:p>
                  </a:txBody>
                  <a:tcPr/>
                </a:tc>
                <a:tc>
                  <a:txBody>
                    <a:bodyPr/>
                    <a:lstStyle/>
                    <a:p>
                      <a:pPr algn="ctr"/>
                      <a:r>
                        <a:rPr lang="en-GB" dirty="0" smtClean="0">
                          <a:sym typeface="Wingdings" panose="05000000000000000000" pitchFamily="2" charset="2"/>
                        </a:rPr>
                        <a:t></a:t>
                      </a:r>
                      <a:endParaRPr lang="en-GB" dirty="0"/>
                    </a:p>
                  </a:txBody>
                  <a:tcPr/>
                </a:tc>
                <a:extLst>
                  <a:ext uri="{0D108BD9-81ED-4DB2-BD59-A6C34878D82A}">
                    <a16:rowId xmlns:a16="http://schemas.microsoft.com/office/drawing/2014/main" val="1301170126"/>
                  </a:ext>
                </a:extLst>
              </a:tr>
              <a:tr h="438594">
                <a:tc>
                  <a:txBody>
                    <a:bodyPr/>
                    <a:lstStyle/>
                    <a:p>
                      <a:r>
                        <a:rPr lang="en-GB" dirty="0" smtClean="0"/>
                        <a:t>Online fraud</a:t>
                      </a:r>
                      <a:endParaRPr lang="en-GB" dirty="0"/>
                    </a:p>
                  </a:txBody>
                  <a:tcPr/>
                </a:tc>
                <a:tc>
                  <a:txBody>
                    <a:bodyPr/>
                    <a:lstStyle/>
                    <a:p>
                      <a:pPr algn="ctr"/>
                      <a:endParaRPr lang="en-GB"/>
                    </a:p>
                  </a:txBody>
                  <a:tcPr/>
                </a:tc>
                <a:tc>
                  <a:txBody>
                    <a:bodyPr/>
                    <a:lstStyle/>
                    <a:p>
                      <a:pPr algn="ctr"/>
                      <a:endParaRPr lang="en-GB"/>
                    </a:p>
                  </a:txBody>
                  <a:tcPr/>
                </a:tc>
                <a:tc>
                  <a:txBody>
                    <a:bodyPr/>
                    <a:lstStyle/>
                    <a:p>
                      <a:pPr algn="ctr"/>
                      <a:endParaRPr lang="en-GB" dirty="0"/>
                    </a:p>
                  </a:txBody>
                  <a:tcPr/>
                </a:tc>
                <a:tc>
                  <a:txBody>
                    <a:bodyPr/>
                    <a:lstStyle/>
                    <a:p>
                      <a:pPr algn="ctr"/>
                      <a:r>
                        <a:rPr lang="en-GB" dirty="0" smtClean="0">
                          <a:sym typeface="Wingdings" panose="05000000000000000000" pitchFamily="2" charset="2"/>
                        </a:rPr>
                        <a:t></a:t>
                      </a:r>
                      <a:endParaRPr lang="en-GB" dirty="0"/>
                    </a:p>
                  </a:txBody>
                  <a:tcPr/>
                </a:tc>
                <a:extLst>
                  <a:ext uri="{0D108BD9-81ED-4DB2-BD59-A6C34878D82A}">
                    <a16:rowId xmlns:a16="http://schemas.microsoft.com/office/drawing/2014/main" val="332500305"/>
                  </a:ext>
                </a:extLst>
              </a:tr>
              <a:tr h="438594">
                <a:tc>
                  <a:txBody>
                    <a:bodyPr/>
                    <a:lstStyle/>
                    <a:p>
                      <a:r>
                        <a:rPr lang="en-GB" dirty="0" smtClean="0"/>
                        <a:t>Password phishing</a:t>
                      </a:r>
                      <a:endParaRPr lang="en-GB" dirty="0"/>
                    </a:p>
                  </a:txBody>
                  <a:tcPr/>
                </a:tc>
                <a:tc>
                  <a:txBody>
                    <a:bodyPr/>
                    <a:lstStyle/>
                    <a:p>
                      <a:pPr algn="ctr"/>
                      <a:endParaRPr lang="en-GB"/>
                    </a:p>
                  </a:txBody>
                  <a:tcPr/>
                </a:tc>
                <a:tc>
                  <a:txBody>
                    <a:bodyPr/>
                    <a:lstStyle/>
                    <a:p>
                      <a:pPr algn="ctr"/>
                      <a:endParaRPr lang="en-GB"/>
                    </a:p>
                  </a:txBody>
                  <a:tcPr/>
                </a:tc>
                <a:tc>
                  <a:txBody>
                    <a:bodyPr/>
                    <a:lstStyle/>
                    <a:p>
                      <a:pPr algn="ctr"/>
                      <a:endParaRPr lang="en-GB" dirty="0"/>
                    </a:p>
                  </a:txBody>
                  <a:tcPr/>
                </a:tc>
                <a:tc>
                  <a:txBody>
                    <a:bodyPr/>
                    <a:lstStyle/>
                    <a:p>
                      <a:pPr algn="ctr"/>
                      <a:r>
                        <a:rPr lang="en-GB" dirty="0" smtClean="0">
                          <a:sym typeface="Wingdings" panose="05000000000000000000" pitchFamily="2" charset="2"/>
                        </a:rPr>
                        <a:t></a:t>
                      </a:r>
                      <a:endParaRPr lang="en-GB" dirty="0"/>
                    </a:p>
                  </a:txBody>
                  <a:tcPr/>
                </a:tc>
                <a:extLst>
                  <a:ext uri="{0D108BD9-81ED-4DB2-BD59-A6C34878D82A}">
                    <a16:rowId xmlns:a16="http://schemas.microsoft.com/office/drawing/2014/main" val="2378205945"/>
                  </a:ext>
                </a:extLst>
              </a:tr>
              <a:tr h="438594">
                <a:tc>
                  <a:txBody>
                    <a:bodyPr/>
                    <a:lstStyle/>
                    <a:p>
                      <a:r>
                        <a:rPr lang="en-GB" dirty="0" smtClean="0"/>
                        <a:t>Personal data</a:t>
                      </a:r>
                      <a:endParaRPr lang="en-GB" dirty="0"/>
                    </a:p>
                  </a:txBody>
                  <a:tcPr/>
                </a:tc>
                <a:tc>
                  <a:txBody>
                    <a:bodyPr/>
                    <a:lstStyle/>
                    <a:p>
                      <a:pPr algn="ctr"/>
                      <a:endParaRPr lang="en-GB" dirty="0"/>
                    </a:p>
                  </a:txBody>
                  <a:tcPr/>
                </a:tc>
                <a:tc>
                  <a:txBody>
                    <a:bodyPr/>
                    <a:lstStyle/>
                    <a:p>
                      <a:pPr algn="ctr"/>
                      <a:r>
                        <a:rPr lang="en-GB" dirty="0" smtClean="0">
                          <a:sym typeface="Wingdings" panose="05000000000000000000" pitchFamily="2" charset="2"/>
                        </a:rPr>
                        <a:t></a:t>
                      </a:r>
                      <a:endParaRPr lang="en-GB" dirty="0"/>
                    </a:p>
                  </a:txBody>
                  <a:tcPr/>
                </a:tc>
                <a:tc>
                  <a:txBody>
                    <a:bodyPr/>
                    <a:lstStyle/>
                    <a:p>
                      <a:pPr algn="ctr"/>
                      <a:r>
                        <a:rPr lang="en-GB" dirty="0" smtClean="0">
                          <a:sym typeface="Wingdings" panose="05000000000000000000" pitchFamily="2" charset="2"/>
                        </a:rPr>
                        <a:t></a:t>
                      </a:r>
                      <a:endParaRPr lang="en-GB" dirty="0"/>
                    </a:p>
                  </a:txBody>
                  <a:tcPr/>
                </a:tc>
                <a:tc>
                  <a:txBody>
                    <a:bodyPr/>
                    <a:lstStyle/>
                    <a:p>
                      <a:pPr algn="ctr"/>
                      <a:r>
                        <a:rPr lang="en-GB" dirty="0" smtClean="0">
                          <a:sym typeface="Wingdings" panose="05000000000000000000" pitchFamily="2" charset="2"/>
                        </a:rPr>
                        <a:t></a:t>
                      </a:r>
                      <a:endParaRPr lang="en-GB" dirty="0"/>
                    </a:p>
                  </a:txBody>
                  <a:tcPr/>
                </a:tc>
                <a:extLst>
                  <a:ext uri="{0D108BD9-81ED-4DB2-BD59-A6C34878D82A}">
                    <a16:rowId xmlns:a16="http://schemas.microsoft.com/office/drawing/2014/main" val="2052527192"/>
                  </a:ext>
                </a:extLst>
              </a:tr>
              <a:tr h="438594">
                <a:tc>
                  <a:txBody>
                    <a:bodyPr/>
                    <a:lstStyle/>
                    <a:p>
                      <a:r>
                        <a:rPr lang="en-GB" dirty="0" smtClean="0"/>
                        <a:t>Persuasive design</a:t>
                      </a:r>
                      <a:endParaRPr lang="en-GB" dirty="0"/>
                    </a:p>
                  </a:txBody>
                  <a:tcPr/>
                </a:tc>
                <a:tc>
                  <a:txBody>
                    <a:bodyPr/>
                    <a:lstStyle/>
                    <a:p>
                      <a:pPr algn="ctr"/>
                      <a:endParaRPr lang="en-GB"/>
                    </a:p>
                  </a:txBody>
                  <a:tcPr/>
                </a:tc>
                <a:tc>
                  <a:txBody>
                    <a:bodyPr/>
                    <a:lstStyle/>
                    <a:p>
                      <a:pPr algn="ctr"/>
                      <a:endParaRPr lang="en-GB"/>
                    </a:p>
                  </a:txBody>
                  <a:tcPr/>
                </a:tc>
                <a:tc>
                  <a:txBody>
                    <a:bodyPr/>
                    <a:lstStyle/>
                    <a:p>
                      <a:pPr algn="ctr"/>
                      <a:endParaRPr lang="en-GB" dirty="0"/>
                    </a:p>
                  </a:txBody>
                  <a:tcPr/>
                </a:tc>
                <a:tc>
                  <a:txBody>
                    <a:bodyPr/>
                    <a:lstStyle/>
                    <a:p>
                      <a:pPr algn="ctr"/>
                      <a:r>
                        <a:rPr lang="en-GB" dirty="0" smtClean="0">
                          <a:sym typeface="Wingdings" panose="05000000000000000000" pitchFamily="2" charset="2"/>
                        </a:rPr>
                        <a:t></a:t>
                      </a:r>
                      <a:endParaRPr lang="en-GB" dirty="0"/>
                    </a:p>
                  </a:txBody>
                  <a:tcPr/>
                </a:tc>
                <a:extLst>
                  <a:ext uri="{0D108BD9-81ED-4DB2-BD59-A6C34878D82A}">
                    <a16:rowId xmlns:a16="http://schemas.microsoft.com/office/drawing/2014/main" val="2458848734"/>
                  </a:ext>
                </a:extLst>
              </a:tr>
              <a:tr h="438594">
                <a:tc>
                  <a:txBody>
                    <a:bodyPr/>
                    <a:lstStyle/>
                    <a:p>
                      <a:r>
                        <a:rPr lang="en-GB" dirty="0" smtClean="0"/>
                        <a:t>Privacy Settings</a:t>
                      </a:r>
                      <a:endParaRPr lang="en-GB" dirty="0"/>
                    </a:p>
                  </a:txBody>
                  <a:tcPr/>
                </a:tc>
                <a:tc>
                  <a:txBody>
                    <a:bodyPr/>
                    <a:lstStyle/>
                    <a:p>
                      <a:pPr algn="ctr"/>
                      <a:endParaRPr lang="en-GB"/>
                    </a:p>
                  </a:txBody>
                  <a:tcPr/>
                </a:tc>
                <a:tc>
                  <a:txBody>
                    <a:bodyPr/>
                    <a:lstStyle/>
                    <a:p>
                      <a:pPr algn="ctr"/>
                      <a:endParaRPr lang="en-GB"/>
                    </a:p>
                  </a:txBody>
                  <a:tcPr/>
                </a:tc>
                <a:tc>
                  <a:txBody>
                    <a:bodyPr/>
                    <a:lstStyle/>
                    <a:p>
                      <a:pPr algn="ctr"/>
                      <a:r>
                        <a:rPr lang="en-GB" dirty="0" smtClean="0">
                          <a:sym typeface="Wingdings" panose="05000000000000000000" pitchFamily="2" charset="2"/>
                        </a:rPr>
                        <a:t></a:t>
                      </a:r>
                      <a:endParaRPr lang="en-GB" dirty="0"/>
                    </a:p>
                  </a:txBody>
                  <a:tcPr/>
                </a:tc>
                <a:tc>
                  <a:txBody>
                    <a:bodyPr/>
                    <a:lstStyle/>
                    <a:p>
                      <a:pPr algn="ctr"/>
                      <a:r>
                        <a:rPr lang="en-GB" dirty="0" smtClean="0">
                          <a:sym typeface="Wingdings" panose="05000000000000000000" pitchFamily="2" charset="2"/>
                        </a:rPr>
                        <a:t></a:t>
                      </a:r>
                      <a:endParaRPr lang="en-GB" dirty="0"/>
                    </a:p>
                  </a:txBody>
                  <a:tcPr/>
                </a:tc>
                <a:extLst>
                  <a:ext uri="{0D108BD9-81ED-4DB2-BD59-A6C34878D82A}">
                    <a16:rowId xmlns:a16="http://schemas.microsoft.com/office/drawing/2014/main" val="2493439688"/>
                  </a:ext>
                </a:extLst>
              </a:tr>
              <a:tr h="438594">
                <a:tc>
                  <a:txBody>
                    <a:bodyPr/>
                    <a:lstStyle/>
                    <a:p>
                      <a:r>
                        <a:rPr lang="en-GB" dirty="0" smtClean="0"/>
                        <a:t>Targeting</a:t>
                      </a:r>
                      <a:r>
                        <a:rPr lang="en-GB" baseline="0" dirty="0" smtClean="0"/>
                        <a:t> online content</a:t>
                      </a:r>
                      <a:endParaRPr lang="en-GB" dirty="0"/>
                    </a:p>
                  </a:txBody>
                  <a:tcPr/>
                </a:tc>
                <a:tc>
                  <a:txBody>
                    <a:bodyPr/>
                    <a:lstStyle/>
                    <a:p>
                      <a:pPr algn="ctr"/>
                      <a:endParaRPr lang="en-GB"/>
                    </a:p>
                  </a:txBody>
                  <a:tcPr/>
                </a:tc>
                <a:tc>
                  <a:txBody>
                    <a:bodyPr/>
                    <a:lstStyle/>
                    <a:p>
                      <a:pPr algn="ctr"/>
                      <a:endParaRPr lang="en-GB"/>
                    </a:p>
                  </a:txBody>
                  <a:tcPr/>
                </a:tc>
                <a:tc>
                  <a:txBody>
                    <a:bodyPr/>
                    <a:lstStyle/>
                    <a:p>
                      <a:pPr algn="ctr"/>
                      <a:endParaRPr lang="en-GB"/>
                    </a:p>
                  </a:txBody>
                  <a:tcPr/>
                </a:tc>
                <a:tc>
                  <a:txBody>
                    <a:bodyPr/>
                    <a:lstStyle/>
                    <a:p>
                      <a:pPr algn="ctr"/>
                      <a:r>
                        <a:rPr lang="en-GB" dirty="0" smtClean="0">
                          <a:sym typeface="Wingdings" panose="05000000000000000000" pitchFamily="2" charset="2"/>
                        </a:rPr>
                        <a:t></a:t>
                      </a:r>
                      <a:endParaRPr lang="en-GB" dirty="0"/>
                    </a:p>
                  </a:txBody>
                  <a:tcPr/>
                </a:tc>
                <a:extLst>
                  <a:ext uri="{0D108BD9-81ED-4DB2-BD59-A6C34878D82A}">
                    <a16:rowId xmlns:a16="http://schemas.microsoft.com/office/drawing/2014/main" val="1212565272"/>
                  </a:ext>
                </a:extLst>
              </a:tr>
            </a:tbl>
          </a:graphicData>
        </a:graphic>
      </p:graphicFrame>
    </p:spTree>
    <p:extLst>
      <p:ext uri="{BB962C8B-B14F-4D97-AF65-F5344CB8AC3E}">
        <p14:creationId xmlns:p14="http://schemas.microsoft.com/office/powerpoint/2010/main" val="2985638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dirty="0"/>
              <a:t>How to stay safe online </a:t>
            </a:r>
            <a:br>
              <a:rPr lang="en-GB" b="1" dirty="0"/>
            </a:br>
            <a:r>
              <a:rPr lang="en-GB" b="1" dirty="0"/>
              <a:t/>
            </a:r>
            <a:br>
              <a:rPr lang="en-GB" b="1" dirty="0"/>
            </a:br>
            <a:endParaRPr lang="en-GB" dirty="0"/>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930890617"/>
              </p:ext>
            </p:extLst>
          </p:nvPr>
        </p:nvGraphicFramePr>
        <p:xfrm>
          <a:off x="693812" y="1628800"/>
          <a:ext cx="10657184" cy="3947346"/>
        </p:xfrm>
        <a:graphic>
          <a:graphicData uri="http://schemas.openxmlformats.org/drawingml/2006/table">
            <a:tbl>
              <a:tblPr firstRow="1" bandRow="1">
                <a:tableStyleId>{5C22544A-7EE6-4342-B048-85BDC9FD1C3A}</a:tableStyleId>
              </a:tblPr>
              <a:tblGrid>
                <a:gridCol w="4392488">
                  <a:extLst>
                    <a:ext uri="{9D8B030D-6E8A-4147-A177-3AD203B41FA5}">
                      <a16:colId xmlns:a16="http://schemas.microsoft.com/office/drawing/2014/main" val="1980534189"/>
                    </a:ext>
                  </a:extLst>
                </a:gridCol>
                <a:gridCol w="1566174">
                  <a:extLst>
                    <a:ext uri="{9D8B030D-6E8A-4147-A177-3AD203B41FA5}">
                      <a16:colId xmlns:a16="http://schemas.microsoft.com/office/drawing/2014/main" val="807744622"/>
                    </a:ext>
                  </a:extLst>
                </a:gridCol>
                <a:gridCol w="1566174">
                  <a:extLst>
                    <a:ext uri="{9D8B030D-6E8A-4147-A177-3AD203B41FA5}">
                      <a16:colId xmlns:a16="http://schemas.microsoft.com/office/drawing/2014/main" val="2829991588"/>
                    </a:ext>
                  </a:extLst>
                </a:gridCol>
                <a:gridCol w="1566174">
                  <a:extLst>
                    <a:ext uri="{9D8B030D-6E8A-4147-A177-3AD203B41FA5}">
                      <a16:colId xmlns:a16="http://schemas.microsoft.com/office/drawing/2014/main" val="408085892"/>
                    </a:ext>
                  </a:extLst>
                </a:gridCol>
                <a:gridCol w="1566174">
                  <a:extLst>
                    <a:ext uri="{9D8B030D-6E8A-4147-A177-3AD203B41FA5}">
                      <a16:colId xmlns:a16="http://schemas.microsoft.com/office/drawing/2014/main" val="1897279298"/>
                    </a:ext>
                  </a:extLst>
                </a:gridCol>
              </a:tblGrid>
              <a:tr h="438594">
                <a:tc>
                  <a:txBody>
                    <a:bodyPr/>
                    <a:lstStyle/>
                    <a:p>
                      <a:r>
                        <a:rPr lang="en-GB" dirty="0" smtClean="0"/>
                        <a:t>Potential Harm/Risk</a:t>
                      </a:r>
                      <a:endParaRPr lang="en-GB" dirty="0"/>
                    </a:p>
                  </a:txBody>
                  <a:tcPr/>
                </a:tc>
                <a:tc>
                  <a:txBody>
                    <a:bodyPr/>
                    <a:lstStyle/>
                    <a:p>
                      <a:pPr algn="ctr"/>
                      <a:r>
                        <a:rPr lang="en-GB" dirty="0" smtClean="0"/>
                        <a:t>EYFS</a:t>
                      </a:r>
                      <a:endParaRPr lang="en-GB" dirty="0"/>
                    </a:p>
                  </a:txBody>
                  <a:tcPr/>
                </a:tc>
                <a:tc>
                  <a:txBody>
                    <a:bodyPr/>
                    <a:lstStyle/>
                    <a:p>
                      <a:pPr algn="ctr"/>
                      <a:r>
                        <a:rPr lang="en-GB" dirty="0" smtClean="0"/>
                        <a:t>KS1</a:t>
                      </a:r>
                      <a:endParaRPr lang="en-GB" dirty="0"/>
                    </a:p>
                  </a:txBody>
                  <a:tcPr/>
                </a:tc>
                <a:tc>
                  <a:txBody>
                    <a:bodyPr/>
                    <a:lstStyle/>
                    <a:p>
                      <a:pPr algn="ctr"/>
                      <a:r>
                        <a:rPr lang="en-GB" dirty="0" smtClean="0"/>
                        <a:t>LKS2</a:t>
                      </a:r>
                      <a:endParaRPr lang="en-GB" dirty="0"/>
                    </a:p>
                  </a:txBody>
                  <a:tcPr/>
                </a:tc>
                <a:tc>
                  <a:txBody>
                    <a:bodyPr/>
                    <a:lstStyle/>
                    <a:p>
                      <a:pPr algn="ctr"/>
                      <a:r>
                        <a:rPr lang="en-GB" dirty="0" smtClean="0"/>
                        <a:t>UKS2</a:t>
                      </a:r>
                      <a:endParaRPr lang="en-GB" dirty="0"/>
                    </a:p>
                  </a:txBody>
                  <a:tcPr/>
                </a:tc>
                <a:extLst>
                  <a:ext uri="{0D108BD9-81ED-4DB2-BD59-A6C34878D82A}">
                    <a16:rowId xmlns:a16="http://schemas.microsoft.com/office/drawing/2014/main" val="862032442"/>
                  </a:ext>
                </a:extLst>
              </a:tr>
              <a:tr h="438594">
                <a:tc>
                  <a:txBody>
                    <a:bodyPr/>
                    <a:lstStyle/>
                    <a:p>
                      <a:r>
                        <a:rPr lang="en-GB" dirty="0" smtClean="0"/>
                        <a:t>Online abuse</a:t>
                      </a:r>
                      <a:endParaRPr lang="en-GB" dirty="0"/>
                    </a:p>
                  </a:txBody>
                  <a:tcPr/>
                </a:tc>
                <a:tc>
                  <a:txBody>
                    <a:bodyPr/>
                    <a:lstStyle/>
                    <a:p>
                      <a:pPr algn="ctr"/>
                      <a:endParaRPr lang="en-GB" dirty="0"/>
                    </a:p>
                  </a:txBody>
                  <a:tcPr/>
                </a:tc>
                <a:tc>
                  <a:txBody>
                    <a:bodyPr/>
                    <a:lstStyle/>
                    <a:p>
                      <a:pPr algn="ctr"/>
                      <a:endParaRPr lang="en-GB"/>
                    </a:p>
                  </a:txBody>
                  <a:tcPr/>
                </a:tc>
                <a:tc>
                  <a:txBody>
                    <a:bodyPr/>
                    <a:lstStyle/>
                    <a:p>
                      <a:pPr algn="ctr"/>
                      <a:r>
                        <a:rPr lang="en-GB" dirty="0" smtClean="0">
                          <a:sym typeface="Wingdings" panose="05000000000000000000" pitchFamily="2" charset="2"/>
                        </a:rPr>
                        <a:t></a:t>
                      </a:r>
                      <a:endParaRPr lang="en-GB" dirty="0"/>
                    </a:p>
                  </a:txBody>
                  <a:tcPr/>
                </a:tc>
                <a:tc>
                  <a:txBody>
                    <a:bodyPr/>
                    <a:lstStyle/>
                    <a:p>
                      <a:pPr algn="ctr"/>
                      <a:r>
                        <a:rPr lang="en-GB" dirty="0" smtClean="0">
                          <a:sym typeface="Wingdings" panose="05000000000000000000" pitchFamily="2" charset="2"/>
                        </a:rPr>
                        <a:t></a:t>
                      </a:r>
                      <a:endParaRPr lang="en-GB" dirty="0"/>
                    </a:p>
                  </a:txBody>
                  <a:tcPr/>
                </a:tc>
                <a:extLst>
                  <a:ext uri="{0D108BD9-81ED-4DB2-BD59-A6C34878D82A}">
                    <a16:rowId xmlns:a16="http://schemas.microsoft.com/office/drawing/2014/main" val="881664601"/>
                  </a:ext>
                </a:extLst>
              </a:tr>
              <a:tr h="438594">
                <a:tc>
                  <a:txBody>
                    <a:bodyPr/>
                    <a:lstStyle/>
                    <a:p>
                      <a:r>
                        <a:rPr lang="en-GB" dirty="0" smtClean="0"/>
                        <a:t>Online challenges</a:t>
                      </a:r>
                      <a:endParaRPr lang="en-GB" dirty="0"/>
                    </a:p>
                  </a:txBody>
                  <a:tcPr/>
                </a:tc>
                <a:tc>
                  <a:txBody>
                    <a:bodyPr/>
                    <a:lstStyle/>
                    <a:p>
                      <a:pPr algn="ctr"/>
                      <a:endParaRPr lang="en-GB"/>
                    </a:p>
                  </a:txBody>
                  <a:tcPr/>
                </a:tc>
                <a:tc>
                  <a:txBody>
                    <a:bodyPr/>
                    <a:lstStyle/>
                    <a:p>
                      <a:pPr algn="ctr"/>
                      <a:endParaRPr lang="en-GB" dirty="0"/>
                    </a:p>
                  </a:txBody>
                  <a:tcPr/>
                </a:tc>
                <a:tc>
                  <a:txBody>
                    <a:bodyPr/>
                    <a:lstStyle/>
                    <a:p>
                      <a:pPr algn="ctr"/>
                      <a:endParaRPr lang="en-GB"/>
                    </a:p>
                  </a:txBody>
                  <a:tcPr/>
                </a:tc>
                <a:tc>
                  <a:txBody>
                    <a:bodyPr/>
                    <a:lstStyle/>
                    <a:p>
                      <a:pPr algn="ctr"/>
                      <a:r>
                        <a:rPr lang="en-GB" dirty="0" smtClean="0">
                          <a:sym typeface="Wingdings" panose="05000000000000000000" pitchFamily="2" charset="2"/>
                        </a:rPr>
                        <a:t></a:t>
                      </a:r>
                      <a:endParaRPr lang="en-GB" dirty="0"/>
                    </a:p>
                  </a:txBody>
                  <a:tcPr/>
                </a:tc>
                <a:extLst>
                  <a:ext uri="{0D108BD9-81ED-4DB2-BD59-A6C34878D82A}">
                    <a16:rowId xmlns:a16="http://schemas.microsoft.com/office/drawing/2014/main" val="3649335668"/>
                  </a:ext>
                </a:extLst>
              </a:tr>
              <a:tr h="4385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u="none" strike="noStrike" kern="1200" baseline="0" dirty="0" smtClean="0">
                          <a:solidFill>
                            <a:schemeClr val="dk1"/>
                          </a:solidFill>
                          <a:latin typeface="+mn-lt"/>
                          <a:ea typeface="+mn-ea"/>
                          <a:cs typeface="+mn-cs"/>
                        </a:rPr>
                        <a:t>Content which incites</a:t>
                      </a:r>
                    </a:p>
                  </a:txBody>
                  <a:tcPr/>
                </a:tc>
                <a:tc>
                  <a:txBody>
                    <a:bodyPr/>
                    <a:lstStyle/>
                    <a:p>
                      <a:pPr algn="ctr"/>
                      <a:endParaRPr lang="en-GB"/>
                    </a:p>
                  </a:txBody>
                  <a:tcPr/>
                </a:tc>
                <a:tc>
                  <a:txBody>
                    <a:bodyPr/>
                    <a:lstStyle/>
                    <a:p>
                      <a:pPr algn="ctr"/>
                      <a:endParaRPr lang="en-GB" dirty="0"/>
                    </a:p>
                  </a:txBody>
                  <a:tcPr/>
                </a:tc>
                <a:tc>
                  <a:txBody>
                    <a:bodyPr/>
                    <a:lstStyle/>
                    <a:p>
                      <a:pPr algn="ctr"/>
                      <a:endParaRPr lang="en-GB"/>
                    </a:p>
                  </a:txBody>
                  <a:tcPr/>
                </a:tc>
                <a:tc>
                  <a:txBody>
                    <a:bodyPr/>
                    <a:lstStyle/>
                    <a:p>
                      <a:pPr algn="ctr"/>
                      <a:r>
                        <a:rPr lang="en-GB" dirty="0" smtClean="0">
                          <a:sym typeface="Wingdings" panose="05000000000000000000" pitchFamily="2" charset="2"/>
                        </a:rPr>
                        <a:t></a:t>
                      </a:r>
                      <a:endParaRPr lang="en-GB" dirty="0"/>
                    </a:p>
                  </a:txBody>
                  <a:tcPr/>
                </a:tc>
                <a:extLst>
                  <a:ext uri="{0D108BD9-81ED-4DB2-BD59-A6C34878D82A}">
                    <a16:rowId xmlns:a16="http://schemas.microsoft.com/office/drawing/2014/main" val="1582726960"/>
                  </a:ext>
                </a:extLst>
              </a:tr>
              <a:tr h="4385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u="none" strike="noStrike" kern="1200" baseline="0" dirty="0" smtClean="0">
                          <a:solidFill>
                            <a:schemeClr val="dk1"/>
                          </a:solidFill>
                          <a:latin typeface="+mn-lt"/>
                          <a:ea typeface="+mn-ea"/>
                          <a:cs typeface="+mn-cs"/>
                        </a:rPr>
                        <a:t>Fake profiles</a:t>
                      </a:r>
                    </a:p>
                  </a:txBody>
                  <a:tcPr/>
                </a:tc>
                <a:tc>
                  <a:txBody>
                    <a:bodyPr/>
                    <a:lstStyle/>
                    <a:p>
                      <a:pPr algn="ctr"/>
                      <a:endParaRPr lang="en-GB"/>
                    </a:p>
                  </a:txBody>
                  <a:tcPr/>
                </a:tc>
                <a:tc>
                  <a:txBody>
                    <a:bodyPr/>
                    <a:lstStyle/>
                    <a:p>
                      <a:pPr algn="ctr"/>
                      <a:r>
                        <a:rPr lang="en-GB" dirty="0" smtClean="0">
                          <a:sym typeface="Wingdings" panose="05000000000000000000" pitchFamily="2" charset="2"/>
                        </a:rPr>
                        <a:t></a:t>
                      </a:r>
                      <a:endParaRPr lang="en-GB" dirty="0"/>
                    </a:p>
                  </a:txBody>
                  <a:tcPr/>
                </a:tc>
                <a:tc>
                  <a:txBody>
                    <a:bodyPr/>
                    <a:lstStyle/>
                    <a:p>
                      <a:pPr algn="ctr"/>
                      <a:r>
                        <a:rPr lang="en-GB" dirty="0" smtClean="0">
                          <a:sym typeface="Wingdings" panose="05000000000000000000" pitchFamily="2" charset="2"/>
                        </a:rPr>
                        <a:t></a:t>
                      </a:r>
                      <a:endParaRPr lang="en-GB" dirty="0"/>
                    </a:p>
                  </a:txBody>
                  <a:tcPr/>
                </a:tc>
                <a:tc>
                  <a:txBody>
                    <a:bodyPr/>
                    <a:lstStyle/>
                    <a:p>
                      <a:pPr algn="ctr"/>
                      <a:r>
                        <a:rPr lang="en-GB" dirty="0" smtClean="0">
                          <a:sym typeface="Wingdings" panose="05000000000000000000" pitchFamily="2" charset="2"/>
                        </a:rPr>
                        <a:t></a:t>
                      </a:r>
                      <a:endParaRPr lang="en-GB" dirty="0"/>
                    </a:p>
                  </a:txBody>
                  <a:tcPr/>
                </a:tc>
                <a:extLst>
                  <a:ext uri="{0D108BD9-81ED-4DB2-BD59-A6C34878D82A}">
                    <a16:rowId xmlns:a16="http://schemas.microsoft.com/office/drawing/2014/main" val="1301170126"/>
                  </a:ext>
                </a:extLst>
              </a:tr>
              <a:tr h="438594">
                <a:tc>
                  <a:txBody>
                    <a:bodyPr/>
                    <a:lstStyle/>
                    <a:p>
                      <a:r>
                        <a:rPr lang="en-GB" dirty="0" smtClean="0"/>
                        <a:t>Grooming</a:t>
                      </a:r>
                      <a:endParaRPr lang="en-GB" dirty="0"/>
                    </a:p>
                  </a:txBody>
                  <a:tcPr/>
                </a:tc>
                <a:tc>
                  <a:txBody>
                    <a:bodyPr/>
                    <a:lstStyle/>
                    <a:p>
                      <a:pPr algn="ctr"/>
                      <a:endParaRPr lang="en-GB"/>
                    </a:p>
                  </a:txBody>
                  <a:tcPr/>
                </a:tc>
                <a:tc>
                  <a:txBody>
                    <a:bodyPr/>
                    <a:lstStyle/>
                    <a:p>
                      <a:pPr algn="ctr"/>
                      <a:endParaRPr lang="en-GB"/>
                    </a:p>
                  </a:txBody>
                  <a:tcPr/>
                </a:tc>
                <a:tc>
                  <a:txBody>
                    <a:bodyPr/>
                    <a:lstStyle/>
                    <a:p>
                      <a:pPr algn="ctr"/>
                      <a:r>
                        <a:rPr lang="en-GB" dirty="0" smtClean="0">
                          <a:sym typeface="Wingdings" panose="05000000000000000000" pitchFamily="2" charset="2"/>
                        </a:rPr>
                        <a:t></a:t>
                      </a:r>
                      <a:endParaRPr lang="en-GB" dirty="0"/>
                    </a:p>
                  </a:txBody>
                  <a:tcPr/>
                </a:tc>
                <a:tc>
                  <a:txBody>
                    <a:bodyPr/>
                    <a:lstStyle/>
                    <a:p>
                      <a:pPr algn="ctr"/>
                      <a:r>
                        <a:rPr lang="en-GB" dirty="0" smtClean="0">
                          <a:sym typeface="Wingdings" panose="05000000000000000000" pitchFamily="2" charset="2"/>
                        </a:rPr>
                        <a:t></a:t>
                      </a:r>
                      <a:endParaRPr lang="en-GB" dirty="0"/>
                    </a:p>
                  </a:txBody>
                  <a:tcPr/>
                </a:tc>
                <a:extLst>
                  <a:ext uri="{0D108BD9-81ED-4DB2-BD59-A6C34878D82A}">
                    <a16:rowId xmlns:a16="http://schemas.microsoft.com/office/drawing/2014/main" val="332500305"/>
                  </a:ext>
                </a:extLst>
              </a:tr>
              <a:tr h="438594">
                <a:tc>
                  <a:txBody>
                    <a:bodyPr/>
                    <a:lstStyle/>
                    <a:p>
                      <a:r>
                        <a:rPr lang="en-GB" dirty="0" smtClean="0"/>
                        <a:t>Live streaming</a:t>
                      </a:r>
                      <a:endParaRPr lang="en-GB" dirty="0"/>
                    </a:p>
                  </a:txBody>
                  <a:tcPr/>
                </a:tc>
                <a:tc>
                  <a:txBody>
                    <a:bodyPr/>
                    <a:lstStyle/>
                    <a:p>
                      <a:pPr algn="ctr"/>
                      <a:endParaRPr lang="en-GB"/>
                    </a:p>
                  </a:txBody>
                  <a:tcPr/>
                </a:tc>
                <a:tc>
                  <a:txBody>
                    <a:bodyPr/>
                    <a:lstStyle/>
                    <a:p>
                      <a:pPr algn="ctr"/>
                      <a:endParaRPr lang="en-GB"/>
                    </a:p>
                  </a:txBody>
                  <a:tcPr/>
                </a:tc>
                <a:tc>
                  <a:txBody>
                    <a:bodyPr/>
                    <a:lstStyle/>
                    <a:p>
                      <a:pPr algn="ctr"/>
                      <a:endParaRPr lang="en-GB" dirty="0"/>
                    </a:p>
                  </a:txBody>
                  <a:tcPr/>
                </a:tc>
                <a:tc>
                  <a:txBody>
                    <a:bodyPr/>
                    <a:lstStyle/>
                    <a:p>
                      <a:pPr algn="ctr"/>
                      <a:r>
                        <a:rPr lang="en-GB" dirty="0" smtClean="0">
                          <a:sym typeface="Wingdings" panose="05000000000000000000" pitchFamily="2" charset="2"/>
                        </a:rPr>
                        <a:t></a:t>
                      </a:r>
                      <a:endParaRPr lang="en-GB" dirty="0"/>
                    </a:p>
                  </a:txBody>
                  <a:tcPr/>
                </a:tc>
                <a:extLst>
                  <a:ext uri="{0D108BD9-81ED-4DB2-BD59-A6C34878D82A}">
                    <a16:rowId xmlns:a16="http://schemas.microsoft.com/office/drawing/2014/main" val="2378205945"/>
                  </a:ext>
                </a:extLst>
              </a:tr>
              <a:tr h="438594">
                <a:tc>
                  <a:txBody>
                    <a:bodyPr/>
                    <a:lstStyle/>
                    <a:p>
                      <a:r>
                        <a:rPr lang="en-GB" dirty="0" smtClean="0"/>
                        <a:t>Pornography</a:t>
                      </a:r>
                      <a:endParaRPr lang="en-GB" dirty="0"/>
                    </a:p>
                  </a:txBody>
                  <a:tcPr>
                    <a:solidFill>
                      <a:schemeClr val="tx1">
                        <a:lumMod val="65000"/>
                      </a:schemeClr>
                    </a:solidFill>
                  </a:tcPr>
                </a:tc>
                <a:tc gridSpan="4">
                  <a:txBody>
                    <a:bodyPr/>
                    <a:lstStyle/>
                    <a:p>
                      <a:pPr algn="ctr"/>
                      <a:r>
                        <a:rPr lang="en-GB" dirty="0" smtClean="0"/>
                        <a:t>Only taught at</a:t>
                      </a:r>
                      <a:r>
                        <a:rPr lang="en-GB" baseline="0" dirty="0" smtClean="0"/>
                        <a:t> Secondary</a:t>
                      </a:r>
                      <a:endParaRPr lang="en-GB" dirty="0"/>
                    </a:p>
                  </a:txBody>
                  <a:tcPr>
                    <a:solidFill>
                      <a:schemeClr val="tx1">
                        <a:lumMod val="65000"/>
                      </a:schemeClr>
                    </a:solidFill>
                  </a:tcPr>
                </a:tc>
                <a:tc hMerge="1">
                  <a:txBody>
                    <a:bodyPr/>
                    <a:lstStyle/>
                    <a:p>
                      <a:pPr algn="ctr"/>
                      <a:endParaRPr lang="en-GB" dirty="0"/>
                    </a:p>
                  </a:txBody>
                  <a:tcPr/>
                </a:tc>
                <a:tc hMerge="1">
                  <a:txBody>
                    <a:bodyPr/>
                    <a:lstStyle/>
                    <a:p>
                      <a:pPr algn="ctr"/>
                      <a:endParaRPr lang="en-GB" dirty="0"/>
                    </a:p>
                  </a:txBody>
                  <a:tcPr/>
                </a:tc>
                <a:tc hMerge="1">
                  <a:txBody>
                    <a:bodyPr/>
                    <a:lstStyle/>
                    <a:p>
                      <a:pPr algn="ctr"/>
                      <a:endParaRPr lang="en-GB" dirty="0"/>
                    </a:p>
                  </a:txBody>
                  <a:tcPr/>
                </a:tc>
                <a:extLst>
                  <a:ext uri="{0D108BD9-81ED-4DB2-BD59-A6C34878D82A}">
                    <a16:rowId xmlns:a16="http://schemas.microsoft.com/office/drawing/2014/main" val="2052527192"/>
                  </a:ext>
                </a:extLst>
              </a:tr>
              <a:tr h="438594">
                <a:tc>
                  <a:txBody>
                    <a:bodyPr/>
                    <a:lstStyle/>
                    <a:p>
                      <a:r>
                        <a:rPr lang="en-GB" dirty="0" smtClean="0"/>
                        <a:t>Unsafe communication</a:t>
                      </a:r>
                      <a:endParaRPr lang="en-GB" dirty="0"/>
                    </a:p>
                  </a:txBody>
                  <a:tcPr/>
                </a:tc>
                <a:tc>
                  <a:txBody>
                    <a:bodyPr/>
                    <a:lstStyle/>
                    <a:p>
                      <a:pPr algn="ctr"/>
                      <a:r>
                        <a:rPr lang="en-GB" dirty="0" smtClean="0">
                          <a:sym typeface="Wingdings" panose="05000000000000000000" pitchFamily="2" charset="2"/>
                        </a:rPr>
                        <a:t></a:t>
                      </a:r>
                      <a:endParaRPr lang="en-GB" dirty="0"/>
                    </a:p>
                  </a:txBody>
                  <a:tcPr/>
                </a:tc>
                <a:tc>
                  <a:txBody>
                    <a:bodyPr/>
                    <a:lstStyle/>
                    <a:p>
                      <a:pPr algn="ctr"/>
                      <a:r>
                        <a:rPr lang="en-GB" dirty="0" smtClean="0">
                          <a:sym typeface="Wingdings" panose="05000000000000000000" pitchFamily="2" charset="2"/>
                        </a:rPr>
                        <a:t></a:t>
                      </a:r>
                      <a:endParaRPr lang="en-GB" dirty="0"/>
                    </a:p>
                  </a:txBody>
                  <a:tcPr/>
                </a:tc>
                <a:tc>
                  <a:txBody>
                    <a:bodyPr/>
                    <a:lstStyle/>
                    <a:p>
                      <a:pPr algn="ctr"/>
                      <a:r>
                        <a:rPr lang="en-GB" dirty="0" smtClean="0">
                          <a:sym typeface="Wingdings" panose="05000000000000000000" pitchFamily="2" charset="2"/>
                        </a:rPr>
                        <a:t></a:t>
                      </a:r>
                      <a:endParaRPr lang="en-GB" dirty="0"/>
                    </a:p>
                  </a:txBody>
                  <a:tcPr/>
                </a:tc>
                <a:tc>
                  <a:txBody>
                    <a:bodyPr/>
                    <a:lstStyle/>
                    <a:p>
                      <a:pPr algn="ctr"/>
                      <a:r>
                        <a:rPr lang="en-GB" dirty="0" smtClean="0">
                          <a:sym typeface="Wingdings" panose="05000000000000000000" pitchFamily="2" charset="2"/>
                        </a:rPr>
                        <a:t></a:t>
                      </a:r>
                      <a:endParaRPr lang="en-GB" dirty="0"/>
                    </a:p>
                  </a:txBody>
                  <a:tcPr/>
                </a:tc>
                <a:extLst>
                  <a:ext uri="{0D108BD9-81ED-4DB2-BD59-A6C34878D82A}">
                    <a16:rowId xmlns:a16="http://schemas.microsoft.com/office/drawing/2014/main" val="2458848734"/>
                  </a:ext>
                </a:extLst>
              </a:tr>
            </a:tbl>
          </a:graphicData>
        </a:graphic>
      </p:graphicFrame>
    </p:spTree>
    <p:extLst>
      <p:ext uri="{BB962C8B-B14F-4D97-AF65-F5344CB8AC3E}">
        <p14:creationId xmlns:p14="http://schemas.microsoft.com/office/powerpoint/2010/main" val="1400436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b="1" dirty="0" smtClean="0"/>
              <a:t>Wellbeing</a:t>
            </a:r>
            <a:r>
              <a:rPr lang="en-GB" b="1" dirty="0"/>
              <a:t/>
            </a:r>
            <a:br>
              <a:rPr lang="en-GB" b="1" dirty="0"/>
            </a:br>
            <a:endParaRPr lang="en-GB" dirty="0"/>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1613128115"/>
              </p:ext>
            </p:extLst>
          </p:nvPr>
        </p:nvGraphicFramePr>
        <p:xfrm>
          <a:off x="693812" y="1628800"/>
          <a:ext cx="10657184" cy="3034536"/>
        </p:xfrm>
        <a:graphic>
          <a:graphicData uri="http://schemas.openxmlformats.org/drawingml/2006/table">
            <a:tbl>
              <a:tblPr firstRow="1" bandRow="1">
                <a:tableStyleId>{5C22544A-7EE6-4342-B048-85BDC9FD1C3A}</a:tableStyleId>
              </a:tblPr>
              <a:tblGrid>
                <a:gridCol w="4392488">
                  <a:extLst>
                    <a:ext uri="{9D8B030D-6E8A-4147-A177-3AD203B41FA5}">
                      <a16:colId xmlns:a16="http://schemas.microsoft.com/office/drawing/2014/main" val="1980534189"/>
                    </a:ext>
                  </a:extLst>
                </a:gridCol>
                <a:gridCol w="1566174">
                  <a:extLst>
                    <a:ext uri="{9D8B030D-6E8A-4147-A177-3AD203B41FA5}">
                      <a16:colId xmlns:a16="http://schemas.microsoft.com/office/drawing/2014/main" val="807744622"/>
                    </a:ext>
                  </a:extLst>
                </a:gridCol>
                <a:gridCol w="1566174">
                  <a:extLst>
                    <a:ext uri="{9D8B030D-6E8A-4147-A177-3AD203B41FA5}">
                      <a16:colId xmlns:a16="http://schemas.microsoft.com/office/drawing/2014/main" val="2829991588"/>
                    </a:ext>
                  </a:extLst>
                </a:gridCol>
                <a:gridCol w="1566174">
                  <a:extLst>
                    <a:ext uri="{9D8B030D-6E8A-4147-A177-3AD203B41FA5}">
                      <a16:colId xmlns:a16="http://schemas.microsoft.com/office/drawing/2014/main" val="408085892"/>
                    </a:ext>
                  </a:extLst>
                </a:gridCol>
                <a:gridCol w="1566174">
                  <a:extLst>
                    <a:ext uri="{9D8B030D-6E8A-4147-A177-3AD203B41FA5}">
                      <a16:colId xmlns:a16="http://schemas.microsoft.com/office/drawing/2014/main" val="1897279298"/>
                    </a:ext>
                  </a:extLst>
                </a:gridCol>
              </a:tblGrid>
              <a:tr h="438594">
                <a:tc>
                  <a:txBody>
                    <a:bodyPr/>
                    <a:lstStyle/>
                    <a:p>
                      <a:r>
                        <a:rPr lang="en-GB" dirty="0" smtClean="0"/>
                        <a:t>Potential Harm/Risk</a:t>
                      </a:r>
                      <a:endParaRPr lang="en-GB" dirty="0"/>
                    </a:p>
                  </a:txBody>
                  <a:tcPr/>
                </a:tc>
                <a:tc>
                  <a:txBody>
                    <a:bodyPr/>
                    <a:lstStyle/>
                    <a:p>
                      <a:pPr algn="ctr"/>
                      <a:r>
                        <a:rPr lang="en-GB" dirty="0" smtClean="0"/>
                        <a:t>EYFS</a:t>
                      </a:r>
                      <a:endParaRPr lang="en-GB" dirty="0"/>
                    </a:p>
                  </a:txBody>
                  <a:tcPr/>
                </a:tc>
                <a:tc>
                  <a:txBody>
                    <a:bodyPr/>
                    <a:lstStyle/>
                    <a:p>
                      <a:pPr algn="ctr"/>
                      <a:r>
                        <a:rPr lang="en-GB" dirty="0" smtClean="0"/>
                        <a:t>KS1</a:t>
                      </a:r>
                      <a:endParaRPr lang="en-GB" dirty="0"/>
                    </a:p>
                  </a:txBody>
                  <a:tcPr/>
                </a:tc>
                <a:tc>
                  <a:txBody>
                    <a:bodyPr/>
                    <a:lstStyle/>
                    <a:p>
                      <a:pPr algn="ctr"/>
                      <a:r>
                        <a:rPr lang="en-GB" dirty="0" smtClean="0"/>
                        <a:t>LKS2</a:t>
                      </a:r>
                      <a:endParaRPr lang="en-GB" dirty="0"/>
                    </a:p>
                  </a:txBody>
                  <a:tcPr/>
                </a:tc>
                <a:tc>
                  <a:txBody>
                    <a:bodyPr/>
                    <a:lstStyle/>
                    <a:p>
                      <a:pPr algn="ctr"/>
                      <a:r>
                        <a:rPr lang="en-GB" dirty="0" smtClean="0"/>
                        <a:t>UKS2</a:t>
                      </a:r>
                      <a:endParaRPr lang="en-GB" dirty="0"/>
                    </a:p>
                  </a:txBody>
                  <a:tcPr/>
                </a:tc>
                <a:extLst>
                  <a:ext uri="{0D108BD9-81ED-4DB2-BD59-A6C34878D82A}">
                    <a16:rowId xmlns:a16="http://schemas.microsoft.com/office/drawing/2014/main" val="862032442"/>
                  </a:ext>
                </a:extLst>
              </a:tr>
              <a:tr h="438594">
                <a:tc>
                  <a:txBody>
                    <a:bodyPr/>
                    <a:lstStyle/>
                    <a:p>
                      <a:r>
                        <a:rPr lang="en-GB" sz="1800" b="0" i="0" u="none" strike="noStrike" kern="1200" baseline="0" dirty="0" smtClean="0">
                          <a:solidFill>
                            <a:schemeClr val="dk1"/>
                          </a:solidFill>
                          <a:latin typeface="+mn-lt"/>
                          <a:ea typeface="+mn-ea"/>
                          <a:cs typeface="+mn-cs"/>
                        </a:rPr>
                        <a:t>Impact on confidence (including body confidence) 	</a:t>
                      </a:r>
                    </a:p>
                  </a:txBody>
                  <a:tcPr/>
                </a:tc>
                <a:tc>
                  <a:txBody>
                    <a:bodyPr/>
                    <a:lstStyle/>
                    <a:p>
                      <a:pPr algn="ctr"/>
                      <a:endParaRPr lang="en-GB" dirty="0"/>
                    </a:p>
                  </a:txBody>
                  <a:tcPr/>
                </a:tc>
                <a:tc>
                  <a:txBody>
                    <a:bodyPr/>
                    <a:lstStyle/>
                    <a:p>
                      <a:pPr algn="ctr"/>
                      <a:endParaRPr lang="en-GB"/>
                    </a:p>
                  </a:txBody>
                  <a:tcPr/>
                </a:tc>
                <a:tc>
                  <a:txBody>
                    <a:bodyPr/>
                    <a:lstStyle/>
                    <a:p>
                      <a:pPr algn="ctr"/>
                      <a:endParaRPr lang="en-GB"/>
                    </a:p>
                  </a:txBody>
                  <a:tcPr/>
                </a:tc>
                <a:tc>
                  <a:txBody>
                    <a:bodyPr/>
                    <a:lstStyle/>
                    <a:p>
                      <a:pPr algn="ctr"/>
                      <a:r>
                        <a:rPr lang="en-GB" dirty="0" smtClean="0">
                          <a:sym typeface="Wingdings" panose="05000000000000000000" pitchFamily="2" charset="2"/>
                        </a:rPr>
                        <a:t></a:t>
                      </a:r>
                      <a:endParaRPr lang="en-GB" dirty="0"/>
                    </a:p>
                  </a:txBody>
                  <a:tcPr/>
                </a:tc>
                <a:extLst>
                  <a:ext uri="{0D108BD9-81ED-4DB2-BD59-A6C34878D82A}">
                    <a16:rowId xmlns:a16="http://schemas.microsoft.com/office/drawing/2014/main" val="881664601"/>
                  </a:ext>
                </a:extLst>
              </a:tr>
              <a:tr h="438594">
                <a:tc>
                  <a:txBody>
                    <a:bodyPr/>
                    <a:lstStyle/>
                    <a:p>
                      <a:r>
                        <a:rPr lang="en-GB" sz="1800" b="0" i="0" u="none" strike="noStrike" kern="1200" baseline="0" dirty="0" smtClean="0">
                          <a:solidFill>
                            <a:schemeClr val="dk1"/>
                          </a:solidFill>
                          <a:latin typeface="+mn-lt"/>
                          <a:ea typeface="+mn-ea"/>
                          <a:cs typeface="+mn-cs"/>
                        </a:rPr>
                        <a:t>Impact on quality of life, physical and mental health and relationships. 	</a:t>
                      </a:r>
                    </a:p>
                  </a:txBody>
                  <a:tcPr/>
                </a:tc>
                <a:tc>
                  <a:txBody>
                    <a:bodyPr/>
                    <a:lstStyle/>
                    <a:p>
                      <a:pPr algn="ctr"/>
                      <a:endParaRPr lang="en-GB"/>
                    </a:p>
                  </a:txBody>
                  <a:tcPr/>
                </a:tc>
                <a:tc>
                  <a:txBody>
                    <a:bodyPr/>
                    <a:lstStyle/>
                    <a:p>
                      <a:pPr algn="ctr"/>
                      <a:r>
                        <a:rPr lang="en-GB" dirty="0" smtClean="0">
                          <a:sym typeface="Wingdings" panose="05000000000000000000" pitchFamily="2" charset="2"/>
                        </a:rPr>
                        <a:t></a:t>
                      </a:r>
                      <a:endParaRPr lang="en-GB" dirty="0"/>
                    </a:p>
                  </a:txBody>
                  <a:tcPr/>
                </a:tc>
                <a:tc>
                  <a:txBody>
                    <a:bodyPr/>
                    <a:lstStyle/>
                    <a:p>
                      <a:pPr algn="ctr"/>
                      <a:r>
                        <a:rPr lang="en-GB" dirty="0" smtClean="0">
                          <a:sym typeface="Wingdings" panose="05000000000000000000" pitchFamily="2" charset="2"/>
                        </a:rPr>
                        <a:t></a:t>
                      </a:r>
                      <a:endParaRPr lang="en-GB" dirty="0"/>
                    </a:p>
                  </a:txBody>
                  <a:tcPr/>
                </a:tc>
                <a:tc>
                  <a:txBody>
                    <a:bodyPr/>
                    <a:lstStyle/>
                    <a:p>
                      <a:pPr algn="ctr"/>
                      <a:r>
                        <a:rPr lang="en-GB" dirty="0" smtClean="0">
                          <a:sym typeface="Wingdings" panose="05000000000000000000" pitchFamily="2" charset="2"/>
                        </a:rPr>
                        <a:t></a:t>
                      </a:r>
                      <a:endParaRPr lang="en-GB" dirty="0"/>
                    </a:p>
                  </a:txBody>
                  <a:tcPr/>
                </a:tc>
                <a:extLst>
                  <a:ext uri="{0D108BD9-81ED-4DB2-BD59-A6C34878D82A}">
                    <a16:rowId xmlns:a16="http://schemas.microsoft.com/office/drawing/2014/main" val="3649335668"/>
                  </a:ext>
                </a:extLst>
              </a:tr>
              <a:tr h="4385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u="none" strike="noStrike" kern="1200" baseline="0" dirty="0" smtClean="0">
                          <a:solidFill>
                            <a:schemeClr val="dk1"/>
                          </a:solidFill>
                          <a:latin typeface="+mn-lt"/>
                          <a:ea typeface="+mn-ea"/>
                          <a:cs typeface="+mn-cs"/>
                        </a:rPr>
                        <a:t>Online vs. offline behaviours 	</a:t>
                      </a:r>
                    </a:p>
                  </a:txBody>
                  <a:tcPr/>
                </a:tc>
                <a:tc>
                  <a:txBody>
                    <a:bodyPr/>
                    <a:lstStyle/>
                    <a:p>
                      <a:pPr algn="ctr"/>
                      <a:r>
                        <a:rPr lang="en-GB" dirty="0" smtClean="0">
                          <a:sym typeface="Wingdings" panose="05000000000000000000" pitchFamily="2" charset="2"/>
                        </a:rPr>
                        <a:t></a:t>
                      </a:r>
                      <a:endParaRPr lang="en-GB" dirty="0"/>
                    </a:p>
                  </a:txBody>
                  <a:tcPr/>
                </a:tc>
                <a:tc>
                  <a:txBody>
                    <a:bodyPr/>
                    <a:lstStyle/>
                    <a:p>
                      <a:pPr algn="ctr"/>
                      <a:r>
                        <a:rPr lang="en-GB" dirty="0" smtClean="0">
                          <a:sym typeface="Wingdings" panose="05000000000000000000" pitchFamily="2" charset="2"/>
                        </a:rPr>
                        <a:t></a:t>
                      </a:r>
                      <a:endParaRPr lang="en-GB" dirty="0"/>
                    </a:p>
                  </a:txBody>
                  <a:tcPr/>
                </a:tc>
                <a:tc>
                  <a:txBody>
                    <a:bodyPr/>
                    <a:lstStyle/>
                    <a:p>
                      <a:pPr algn="ctr"/>
                      <a:r>
                        <a:rPr lang="en-GB" dirty="0" smtClean="0">
                          <a:sym typeface="Wingdings" panose="05000000000000000000" pitchFamily="2" charset="2"/>
                        </a:rPr>
                        <a:t></a:t>
                      </a:r>
                      <a:endParaRPr lang="en-GB" dirty="0"/>
                    </a:p>
                  </a:txBody>
                  <a:tcPr/>
                </a:tc>
                <a:tc>
                  <a:txBody>
                    <a:bodyPr/>
                    <a:lstStyle/>
                    <a:p>
                      <a:pPr algn="ctr"/>
                      <a:r>
                        <a:rPr lang="en-GB" dirty="0" smtClean="0">
                          <a:sym typeface="Wingdings" panose="05000000000000000000" pitchFamily="2" charset="2"/>
                        </a:rPr>
                        <a:t></a:t>
                      </a:r>
                      <a:endParaRPr lang="en-GB" dirty="0"/>
                    </a:p>
                  </a:txBody>
                  <a:tcPr/>
                </a:tc>
                <a:extLst>
                  <a:ext uri="{0D108BD9-81ED-4DB2-BD59-A6C34878D82A}">
                    <a16:rowId xmlns:a16="http://schemas.microsoft.com/office/drawing/2014/main" val="1582726960"/>
                  </a:ext>
                </a:extLst>
              </a:tr>
              <a:tr h="4385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u="none" strike="noStrike" kern="1200" baseline="0" dirty="0" smtClean="0">
                          <a:solidFill>
                            <a:schemeClr val="dk1"/>
                          </a:solidFill>
                          <a:latin typeface="+mn-lt"/>
                          <a:ea typeface="+mn-ea"/>
                          <a:cs typeface="+mn-cs"/>
                        </a:rPr>
                        <a:t>Reputational damage </a:t>
                      </a:r>
                    </a:p>
                  </a:txBody>
                  <a:tcPr>
                    <a:solidFill>
                      <a:schemeClr val="tx1">
                        <a:lumMod val="65000"/>
                      </a:schemeClr>
                    </a:solidFill>
                  </a:tcPr>
                </a:tc>
                <a:tc rowSpan="2" gridSpan="4">
                  <a:txBody>
                    <a:bodyPr/>
                    <a:lstStyle/>
                    <a:p>
                      <a:pPr algn="ctr"/>
                      <a:r>
                        <a:rPr lang="en-GB" dirty="0" smtClean="0"/>
                        <a:t>Only</a:t>
                      </a:r>
                      <a:r>
                        <a:rPr lang="en-GB" baseline="0" dirty="0" smtClean="0"/>
                        <a:t> taught at Secondary</a:t>
                      </a:r>
                      <a:endParaRPr lang="en-GB" dirty="0" smtClean="0"/>
                    </a:p>
                  </a:txBody>
                  <a:tcPr anchor="ctr">
                    <a:solidFill>
                      <a:schemeClr val="tx1">
                        <a:lumMod val="65000"/>
                      </a:schemeClr>
                    </a:solidFill>
                  </a:tcPr>
                </a:tc>
                <a:tc rowSpan="2" hMerge="1">
                  <a:txBody>
                    <a:bodyPr/>
                    <a:lstStyle/>
                    <a:p>
                      <a:pPr algn="ctr"/>
                      <a:endParaRPr lang="en-GB" dirty="0"/>
                    </a:p>
                  </a:txBody>
                  <a:tcPr/>
                </a:tc>
                <a:tc rowSpan="2" hMerge="1">
                  <a:txBody>
                    <a:bodyPr/>
                    <a:lstStyle/>
                    <a:p>
                      <a:pPr algn="ctr"/>
                      <a:endParaRPr lang="en-GB" dirty="0"/>
                    </a:p>
                  </a:txBody>
                  <a:tcPr/>
                </a:tc>
                <a:tc rowSpan="2" hMerge="1">
                  <a:txBody>
                    <a:bodyPr/>
                    <a:lstStyle/>
                    <a:p>
                      <a:pPr algn="ctr"/>
                      <a:endParaRPr lang="en-GB" dirty="0"/>
                    </a:p>
                  </a:txBody>
                  <a:tcPr/>
                </a:tc>
                <a:extLst>
                  <a:ext uri="{0D108BD9-81ED-4DB2-BD59-A6C34878D82A}">
                    <a16:rowId xmlns:a16="http://schemas.microsoft.com/office/drawing/2014/main" val="1301170126"/>
                  </a:ext>
                </a:extLst>
              </a:tr>
              <a:tr h="4385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i="0" u="none" strike="noStrike" kern="1200" baseline="0" dirty="0" smtClean="0">
                          <a:solidFill>
                            <a:schemeClr val="dk1"/>
                          </a:solidFill>
                          <a:latin typeface="+mn-lt"/>
                          <a:ea typeface="+mn-ea"/>
                          <a:cs typeface="+mn-cs"/>
                        </a:rPr>
                        <a:t>Suicide, self-harm and eating disorders</a:t>
                      </a:r>
                    </a:p>
                  </a:txBody>
                  <a:tcPr>
                    <a:solidFill>
                      <a:schemeClr val="tx1">
                        <a:lumMod val="65000"/>
                      </a:schemeClr>
                    </a:solidFill>
                  </a:tcPr>
                </a:tc>
                <a:tc gridSpan="4" vMerge="1">
                  <a:txBody>
                    <a:bodyPr/>
                    <a:lstStyle/>
                    <a:p>
                      <a:pPr algn="ctr"/>
                      <a:endParaRPr lang="en-GB" dirty="0"/>
                    </a:p>
                  </a:txBody>
                  <a:tcPr/>
                </a:tc>
                <a:tc hMerge="1" vMerge="1">
                  <a:txBody>
                    <a:bodyPr/>
                    <a:lstStyle/>
                    <a:p>
                      <a:pPr algn="ctr"/>
                      <a:endParaRPr lang="en-GB" dirty="0"/>
                    </a:p>
                  </a:txBody>
                  <a:tcPr/>
                </a:tc>
                <a:tc hMerge="1" vMerge="1">
                  <a:txBody>
                    <a:bodyPr/>
                    <a:lstStyle/>
                    <a:p>
                      <a:pPr algn="ctr"/>
                      <a:endParaRPr lang="en-GB" dirty="0"/>
                    </a:p>
                  </a:txBody>
                  <a:tcPr/>
                </a:tc>
                <a:tc hMerge="1" vMerge="1">
                  <a:txBody>
                    <a:bodyPr/>
                    <a:lstStyle/>
                    <a:p>
                      <a:pPr algn="ctr"/>
                      <a:endParaRPr lang="en-GB" dirty="0"/>
                    </a:p>
                  </a:txBody>
                  <a:tcPr/>
                </a:tc>
                <a:extLst>
                  <a:ext uri="{0D108BD9-81ED-4DB2-BD59-A6C34878D82A}">
                    <a16:rowId xmlns:a16="http://schemas.microsoft.com/office/drawing/2014/main" val="332500305"/>
                  </a:ext>
                </a:extLst>
              </a:tr>
            </a:tbl>
          </a:graphicData>
        </a:graphic>
      </p:graphicFrame>
    </p:spTree>
    <p:extLst>
      <p:ext uri="{BB962C8B-B14F-4D97-AF65-F5344CB8AC3E}">
        <p14:creationId xmlns:p14="http://schemas.microsoft.com/office/powerpoint/2010/main" val="10580205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pPr algn="ctr"/>
            <a:r>
              <a:rPr lang="en-GB" dirty="0" smtClean="0"/>
              <a:t>How we teach this…</a:t>
            </a:r>
            <a:endParaRPr lang="en-GB" dirty="0"/>
          </a:p>
        </p:txBody>
      </p:sp>
      <p:pic>
        <p:nvPicPr>
          <p:cNvPr id="4" name="Content Placeholder 3"/>
          <p:cNvPicPr>
            <a:picLocks noGrp="1" noChangeAspect="1"/>
          </p:cNvPicPr>
          <p:nvPr>
            <p:ph idx="1"/>
          </p:nvPr>
        </p:nvPicPr>
        <p:blipFill>
          <a:blip r:embed="rId2"/>
          <a:stretch>
            <a:fillRect/>
          </a:stretch>
        </p:blipFill>
        <p:spPr>
          <a:xfrm>
            <a:off x="1881945" y="980728"/>
            <a:ext cx="8424936" cy="5713463"/>
          </a:xfrm>
          <a:prstGeom prst="rect">
            <a:avLst/>
          </a:prstGeom>
        </p:spPr>
      </p:pic>
    </p:spTree>
    <p:extLst>
      <p:ext uri="{BB962C8B-B14F-4D97-AF65-F5344CB8AC3E}">
        <p14:creationId xmlns:p14="http://schemas.microsoft.com/office/powerpoint/2010/main" val="3669098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877140" y="1457851"/>
            <a:ext cx="8424936" cy="5009095"/>
          </a:xfrm>
          <a:prstGeom prst="rect">
            <a:avLst/>
          </a:prstGeom>
        </p:spPr>
      </p:pic>
      <p:sp>
        <p:nvSpPr>
          <p:cNvPr id="4" name="Title 3"/>
          <p:cNvSpPr>
            <a:spLocks noGrp="1"/>
          </p:cNvSpPr>
          <p:nvPr>
            <p:ph type="title"/>
          </p:nvPr>
        </p:nvSpPr>
        <p:spPr/>
        <p:txBody>
          <a:bodyPr/>
          <a:lstStyle/>
          <a:p>
            <a:endParaRPr lang="en-GB"/>
          </a:p>
        </p:txBody>
      </p:sp>
    </p:spTree>
    <p:extLst>
      <p:ext uri="{BB962C8B-B14F-4D97-AF65-F5344CB8AC3E}">
        <p14:creationId xmlns:p14="http://schemas.microsoft.com/office/powerpoint/2010/main" val="3126385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pPr algn="ctr"/>
            <a:r>
              <a:rPr lang="en-GB" dirty="0" smtClean="0"/>
              <a:t>How can you help your child at home?</a:t>
            </a:r>
            <a:endParaRPr lang="en-GB" dirty="0"/>
          </a:p>
        </p:txBody>
      </p:sp>
      <p:sp>
        <p:nvSpPr>
          <p:cNvPr id="3" name="Content Placeholder 2"/>
          <p:cNvSpPr>
            <a:spLocks noGrp="1"/>
          </p:cNvSpPr>
          <p:nvPr>
            <p:ph idx="1"/>
          </p:nvPr>
        </p:nvSpPr>
        <p:spPr>
          <a:xfrm>
            <a:off x="693812" y="1124744"/>
            <a:ext cx="10801200" cy="5184576"/>
          </a:xfrm>
        </p:spPr>
        <p:txBody>
          <a:bodyPr>
            <a:normAutofit/>
          </a:bodyPr>
          <a:lstStyle/>
          <a:p>
            <a:r>
              <a:rPr lang="en-GB" dirty="0" smtClean="0"/>
              <a:t>Promote safe and healthy online behaviour whenever using devices – highlight features that keep us safe.</a:t>
            </a:r>
          </a:p>
          <a:p>
            <a:r>
              <a:rPr lang="en-GB" dirty="0">
                <a:latin typeface="Corbel" panose="020B0503020204020204" pitchFamily="34" charset="0"/>
              </a:rPr>
              <a:t>Make a family agreement for how to use technology safely.</a:t>
            </a:r>
          </a:p>
          <a:p>
            <a:r>
              <a:rPr lang="en-GB" dirty="0">
                <a:latin typeface="Corbel" panose="020B0503020204020204" pitchFamily="34" charset="0"/>
              </a:rPr>
              <a:t>Make sure children know what to do if they see something that upsets them – especially if someone asks them to keep it secret</a:t>
            </a:r>
            <a:r>
              <a:rPr lang="en-GB" dirty="0" smtClean="0">
                <a:latin typeface="Corbel" panose="020B0503020204020204" pitchFamily="34" charset="0"/>
              </a:rPr>
              <a:t>.</a:t>
            </a:r>
          </a:p>
          <a:p>
            <a:r>
              <a:rPr lang="en-GB" dirty="0" smtClean="0">
                <a:latin typeface="Corbel" panose="020B0503020204020204" pitchFamily="34" charset="0"/>
              </a:rPr>
              <a:t>Where possible, ensure technology use is in family areas rather than in bedrooms</a:t>
            </a:r>
            <a:endParaRPr lang="en-GB" dirty="0">
              <a:latin typeface="Corbel" panose="020B0503020204020204" pitchFamily="34" charset="0"/>
            </a:endParaRPr>
          </a:p>
          <a:p>
            <a:r>
              <a:rPr lang="en-GB" dirty="0" smtClean="0"/>
              <a:t>Read age appropriate books </a:t>
            </a:r>
            <a:r>
              <a:rPr lang="en-GB" dirty="0" smtClean="0">
                <a:latin typeface="Corbel" panose="020B0503020204020204" pitchFamily="34" charset="0"/>
              </a:rPr>
              <a:t>to introduce online safety ideas.</a:t>
            </a:r>
          </a:p>
          <a:p>
            <a:r>
              <a:rPr lang="en-GB" dirty="0" smtClean="0">
                <a:latin typeface="Corbel" panose="020B0503020204020204" pitchFamily="34" charset="0"/>
              </a:rPr>
              <a:t>Use online resources and games to teach about online safety.</a:t>
            </a:r>
          </a:p>
          <a:p>
            <a:r>
              <a:rPr lang="en-GB" dirty="0" smtClean="0"/>
              <a:t>Address </a:t>
            </a:r>
            <a:r>
              <a:rPr lang="en-GB" dirty="0"/>
              <a:t>some </a:t>
            </a:r>
            <a:r>
              <a:rPr lang="en-GB" dirty="0" smtClean="0"/>
              <a:t>risks </a:t>
            </a:r>
            <a:r>
              <a:rPr lang="en-GB" dirty="0"/>
              <a:t>as need </a:t>
            </a:r>
            <a:r>
              <a:rPr lang="en-GB" dirty="0" smtClean="0"/>
              <a:t>arises so not to scare children.</a:t>
            </a:r>
            <a:endParaRPr lang="en-GB" dirty="0"/>
          </a:p>
          <a:p>
            <a:endParaRPr lang="en-GB" dirty="0"/>
          </a:p>
        </p:txBody>
      </p:sp>
      <p:pic>
        <p:nvPicPr>
          <p:cNvPr id="4" name="Picture 3"/>
          <p:cNvPicPr>
            <a:picLocks noChangeAspect="1"/>
          </p:cNvPicPr>
          <p:nvPr/>
        </p:nvPicPr>
        <p:blipFill>
          <a:blip r:embed="rId2"/>
          <a:stretch>
            <a:fillRect/>
          </a:stretch>
        </p:blipFill>
        <p:spPr>
          <a:xfrm>
            <a:off x="4237037" y="5705475"/>
            <a:ext cx="3714750" cy="1152525"/>
          </a:xfrm>
          <a:prstGeom prst="rect">
            <a:avLst/>
          </a:prstGeom>
        </p:spPr>
      </p:pic>
    </p:spTree>
    <p:extLst>
      <p:ext uri="{BB962C8B-B14F-4D97-AF65-F5344CB8AC3E}">
        <p14:creationId xmlns:p14="http://schemas.microsoft.com/office/powerpoint/2010/main" val="1445663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3892" y="323272"/>
            <a:ext cx="9144001" cy="1371600"/>
          </a:xfrm>
        </p:spPr>
        <p:txBody>
          <a:bodyPr anchor="t"/>
          <a:lstStyle/>
          <a:p>
            <a:pPr algn="ctr"/>
            <a:r>
              <a:rPr lang="en-GB" dirty="0" smtClean="0"/>
              <a:t>Useful resources</a:t>
            </a:r>
            <a:endParaRPr lang="en-GB" dirty="0"/>
          </a:p>
        </p:txBody>
      </p:sp>
      <p:sp>
        <p:nvSpPr>
          <p:cNvPr id="3" name="Content Placeholder 2"/>
          <p:cNvSpPr>
            <a:spLocks noGrp="1"/>
          </p:cNvSpPr>
          <p:nvPr>
            <p:ph idx="1"/>
          </p:nvPr>
        </p:nvSpPr>
        <p:spPr>
          <a:xfrm>
            <a:off x="600340" y="1036617"/>
            <a:ext cx="6718208" cy="5556354"/>
          </a:xfrm>
        </p:spPr>
        <p:txBody>
          <a:bodyPr>
            <a:normAutofit/>
          </a:bodyPr>
          <a:lstStyle/>
          <a:p>
            <a:pPr marL="0" indent="0">
              <a:buNone/>
            </a:pPr>
            <a:r>
              <a:rPr lang="en-GB" dirty="0" smtClean="0"/>
              <a:t>Online resources:</a:t>
            </a:r>
          </a:p>
          <a:p>
            <a:r>
              <a:rPr lang="en-GB" dirty="0">
                <a:hlinkClick r:id="rId2"/>
              </a:rPr>
              <a:t>https://www.internetmatters.org</a:t>
            </a:r>
            <a:r>
              <a:rPr lang="en-GB" dirty="0" smtClean="0">
                <a:hlinkClick r:id="rId2"/>
              </a:rPr>
              <a:t>/</a:t>
            </a:r>
            <a:endParaRPr lang="en-GB" dirty="0" smtClean="0"/>
          </a:p>
          <a:p>
            <a:r>
              <a:rPr lang="en-GB" dirty="0">
                <a:hlinkClick r:id="rId3"/>
              </a:rPr>
              <a:t>https://www.thinkuknow.co.uk</a:t>
            </a:r>
            <a:r>
              <a:rPr lang="en-GB" dirty="0" smtClean="0">
                <a:hlinkClick r:id="rId3"/>
              </a:rPr>
              <a:t>/</a:t>
            </a:r>
            <a:endParaRPr lang="en-GB" dirty="0" smtClean="0"/>
          </a:p>
          <a:p>
            <a:r>
              <a:rPr lang="en-GB" dirty="0" smtClean="0">
                <a:hlinkClick r:id="rId4"/>
              </a:rPr>
              <a:t>https</a:t>
            </a:r>
            <a:r>
              <a:rPr lang="en-GB" dirty="0">
                <a:hlinkClick r:id="rId4"/>
              </a:rPr>
              <a:t>://</a:t>
            </a:r>
            <a:r>
              <a:rPr lang="en-GB" dirty="0" smtClean="0">
                <a:hlinkClick r:id="rId4"/>
              </a:rPr>
              <a:t>www.nspcc.org.uk/preventing-abuse/keeping-children-safe/online-safety/</a:t>
            </a:r>
            <a:endParaRPr lang="en-GB" dirty="0" smtClean="0"/>
          </a:p>
          <a:p>
            <a:r>
              <a:rPr lang="en-GB" dirty="0" smtClean="0">
                <a:hlinkClick r:id="rId5"/>
              </a:rPr>
              <a:t>https</a:t>
            </a:r>
            <a:r>
              <a:rPr lang="en-GB" dirty="0">
                <a:hlinkClick r:id="rId5"/>
              </a:rPr>
              <a:t>://</a:t>
            </a:r>
            <a:r>
              <a:rPr lang="en-GB" dirty="0" smtClean="0">
                <a:hlinkClick r:id="rId5"/>
              </a:rPr>
              <a:t>www.saferinternet.org.uk/advice-centre/parents-and-carers</a:t>
            </a:r>
            <a:endParaRPr lang="en-GB" dirty="0" smtClean="0"/>
          </a:p>
          <a:p>
            <a:r>
              <a:rPr lang="en-GB" dirty="0">
                <a:hlinkClick r:id="rId6"/>
              </a:rPr>
              <a:t>https://</a:t>
            </a:r>
            <a:r>
              <a:rPr lang="en-GB" dirty="0" smtClean="0">
                <a:hlinkClick r:id="rId6"/>
              </a:rPr>
              <a:t>www.childnet.com/parents-and-carers</a:t>
            </a:r>
            <a:endParaRPr lang="en-GB" dirty="0" smtClean="0"/>
          </a:p>
          <a:p>
            <a:r>
              <a:rPr lang="en-GB" dirty="0">
                <a:hlinkClick r:id="rId7"/>
              </a:rPr>
              <a:t>https://parentzone.org.uk</a:t>
            </a:r>
            <a:r>
              <a:rPr lang="en-GB" dirty="0" smtClean="0">
                <a:hlinkClick r:id="rId7"/>
              </a:rPr>
              <a:t>/</a:t>
            </a:r>
            <a:endParaRPr lang="en-GB" dirty="0" smtClean="0"/>
          </a:p>
          <a:p>
            <a:r>
              <a:rPr lang="en-GB" dirty="0">
                <a:hlinkClick r:id="rId8"/>
              </a:rPr>
              <a:t>https://www.commonsensemedia.org/</a:t>
            </a:r>
            <a:endParaRPr lang="en-GB" dirty="0"/>
          </a:p>
          <a:p>
            <a:endParaRPr lang="en-GB" dirty="0" smtClean="0"/>
          </a:p>
          <a:p>
            <a:endParaRPr lang="en-GB" dirty="0"/>
          </a:p>
          <a:p>
            <a:endParaRPr lang="en-GB" dirty="0"/>
          </a:p>
          <a:p>
            <a:endParaRPr lang="en-GB" dirty="0" smtClean="0"/>
          </a:p>
        </p:txBody>
      </p:sp>
      <p:pic>
        <p:nvPicPr>
          <p:cNvPr id="4" name="Picture 3"/>
          <p:cNvPicPr>
            <a:picLocks noChangeAspect="1"/>
          </p:cNvPicPr>
          <p:nvPr/>
        </p:nvPicPr>
        <p:blipFill>
          <a:blip r:embed="rId9"/>
          <a:stretch>
            <a:fillRect/>
          </a:stretch>
        </p:blipFill>
        <p:spPr>
          <a:xfrm>
            <a:off x="9706024" y="2400551"/>
            <a:ext cx="2486025" cy="2038350"/>
          </a:xfrm>
          <a:prstGeom prst="rect">
            <a:avLst/>
          </a:prstGeom>
        </p:spPr>
      </p:pic>
      <p:pic>
        <p:nvPicPr>
          <p:cNvPr id="5" name="Picture 4"/>
          <p:cNvPicPr>
            <a:picLocks noChangeAspect="1"/>
          </p:cNvPicPr>
          <p:nvPr/>
        </p:nvPicPr>
        <p:blipFill>
          <a:blip r:embed="rId10"/>
          <a:stretch>
            <a:fillRect/>
          </a:stretch>
        </p:blipFill>
        <p:spPr>
          <a:xfrm>
            <a:off x="7790515" y="2400551"/>
            <a:ext cx="1931795" cy="1012651"/>
          </a:xfrm>
          <a:prstGeom prst="rect">
            <a:avLst/>
          </a:prstGeom>
        </p:spPr>
      </p:pic>
      <p:pic>
        <p:nvPicPr>
          <p:cNvPr id="6" name="Picture 5"/>
          <p:cNvPicPr>
            <a:picLocks noChangeAspect="1"/>
          </p:cNvPicPr>
          <p:nvPr/>
        </p:nvPicPr>
        <p:blipFill>
          <a:blip r:embed="rId11"/>
          <a:stretch>
            <a:fillRect/>
          </a:stretch>
        </p:blipFill>
        <p:spPr>
          <a:xfrm>
            <a:off x="7790515" y="3393233"/>
            <a:ext cx="1915509" cy="1045668"/>
          </a:xfrm>
          <a:prstGeom prst="rect">
            <a:avLst/>
          </a:prstGeom>
        </p:spPr>
      </p:pic>
      <p:pic>
        <p:nvPicPr>
          <p:cNvPr id="7" name="Picture 6"/>
          <p:cNvPicPr>
            <a:picLocks noChangeAspect="1"/>
          </p:cNvPicPr>
          <p:nvPr/>
        </p:nvPicPr>
        <p:blipFill rotWithShape="1">
          <a:blip r:embed="rId12"/>
          <a:srcRect t="1378" b="-1"/>
          <a:stretch/>
        </p:blipFill>
        <p:spPr>
          <a:xfrm>
            <a:off x="7792971" y="4422054"/>
            <a:ext cx="1941760" cy="866668"/>
          </a:xfrm>
          <a:prstGeom prst="rect">
            <a:avLst/>
          </a:prstGeom>
        </p:spPr>
      </p:pic>
      <p:pic>
        <p:nvPicPr>
          <p:cNvPr id="8" name="Picture 7"/>
          <p:cNvPicPr>
            <a:picLocks noChangeAspect="1"/>
          </p:cNvPicPr>
          <p:nvPr/>
        </p:nvPicPr>
        <p:blipFill rotWithShape="1">
          <a:blip r:embed="rId13"/>
          <a:srcRect l="5160" t="-3496" r="11651" b="7417"/>
          <a:stretch/>
        </p:blipFill>
        <p:spPr>
          <a:xfrm>
            <a:off x="9696008" y="4382295"/>
            <a:ext cx="2492818" cy="903895"/>
          </a:xfrm>
          <a:prstGeom prst="rect">
            <a:avLst/>
          </a:prstGeom>
        </p:spPr>
      </p:pic>
      <p:pic>
        <p:nvPicPr>
          <p:cNvPr id="12" name="Picture 11"/>
          <p:cNvPicPr>
            <a:picLocks noChangeAspect="1"/>
          </p:cNvPicPr>
          <p:nvPr/>
        </p:nvPicPr>
        <p:blipFill>
          <a:blip r:embed="rId14"/>
          <a:stretch>
            <a:fillRect/>
          </a:stretch>
        </p:blipFill>
        <p:spPr>
          <a:xfrm>
            <a:off x="7790515" y="5267004"/>
            <a:ext cx="4398311" cy="885825"/>
          </a:xfrm>
          <a:prstGeom prst="rect">
            <a:avLst/>
          </a:prstGeom>
        </p:spPr>
      </p:pic>
      <p:pic>
        <p:nvPicPr>
          <p:cNvPr id="13" name="Picture 12"/>
          <p:cNvPicPr>
            <a:picLocks noChangeAspect="1"/>
          </p:cNvPicPr>
          <p:nvPr/>
        </p:nvPicPr>
        <p:blipFill>
          <a:blip r:embed="rId15"/>
          <a:stretch>
            <a:fillRect/>
          </a:stretch>
        </p:blipFill>
        <p:spPr>
          <a:xfrm>
            <a:off x="7785870" y="6146625"/>
            <a:ext cx="4402955" cy="711375"/>
          </a:xfrm>
          <a:prstGeom prst="rect">
            <a:avLst/>
          </a:prstGeom>
        </p:spPr>
      </p:pic>
    </p:spTree>
    <p:extLst>
      <p:ext uri="{BB962C8B-B14F-4D97-AF65-F5344CB8AC3E}">
        <p14:creationId xmlns:p14="http://schemas.microsoft.com/office/powerpoint/2010/main" val="4032018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pPr algn="ctr"/>
            <a:r>
              <a:rPr lang="en-GB" dirty="0" smtClean="0"/>
              <a:t>Useful resources</a:t>
            </a:r>
            <a:endParaRPr lang="en-GB" dirty="0"/>
          </a:p>
        </p:txBody>
      </p:sp>
      <p:sp>
        <p:nvSpPr>
          <p:cNvPr id="3" name="Content Placeholder 2"/>
          <p:cNvSpPr>
            <a:spLocks noGrp="1"/>
          </p:cNvSpPr>
          <p:nvPr>
            <p:ph idx="1"/>
          </p:nvPr>
        </p:nvSpPr>
        <p:spPr>
          <a:xfrm>
            <a:off x="1527217" y="1066800"/>
            <a:ext cx="9134391" cy="4114801"/>
          </a:xfrm>
        </p:spPr>
        <p:txBody>
          <a:bodyPr/>
          <a:lstStyle/>
          <a:p>
            <a:pPr marL="0" indent="0">
              <a:buNone/>
            </a:pPr>
            <a:r>
              <a:rPr lang="en-GB" dirty="0" smtClean="0"/>
              <a:t>Books:</a:t>
            </a:r>
          </a:p>
          <a:p>
            <a:pPr marL="0" indent="0">
              <a:buNone/>
            </a:pPr>
            <a:endParaRPr lang="en-GB" dirty="0" smtClean="0"/>
          </a:p>
        </p:txBody>
      </p:sp>
      <p:grpSp>
        <p:nvGrpSpPr>
          <p:cNvPr id="12" name="Group 11"/>
          <p:cNvGrpSpPr/>
          <p:nvPr/>
        </p:nvGrpSpPr>
        <p:grpSpPr>
          <a:xfrm>
            <a:off x="647273" y="1781609"/>
            <a:ext cx="10894278" cy="2088233"/>
            <a:chOff x="621804" y="1628800"/>
            <a:chExt cx="10894278" cy="2088233"/>
          </a:xfrm>
        </p:grpSpPr>
        <p:pic>
          <p:nvPicPr>
            <p:cNvPr id="1026" name="Picture 2" descr="https://i2.wp.com/safeblog.lgfl.net/wp-content/uploads/2017/10/image001-300x300.png?resize=300%2C3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804" y="1628800"/>
              <a:ext cx="2088232" cy="208823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i1.wp.com/safeblog.lgfl.net/wp-content/uploads/2017/10/image003-230x300.png?resize=230%2C3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553" y="1628800"/>
              <a:ext cx="1656184" cy="208823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i0.wp.com/safeblog.lgfl.net/wp-content/uploads/2017/10/image005-274x300.png?resize=274%2C30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35088" y="1628801"/>
              <a:ext cx="1919364" cy="208823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i2.wp.com/safeblog.lgfl.net/wp-content/uploads/2017/10/image007-300x248.png?resize=300%2C24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50803" y="1628800"/>
              <a:ext cx="2495937" cy="208823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i0.wp.com/safeblog.lgfl.net/wp-content/uploads/2017/10/image009-300x264.png?resize=300%2C26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43091" y="1628800"/>
              <a:ext cx="2372991" cy="208823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0" name="Group 9"/>
          <p:cNvGrpSpPr/>
          <p:nvPr/>
        </p:nvGrpSpPr>
        <p:grpSpPr>
          <a:xfrm>
            <a:off x="1472298" y="4005064"/>
            <a:ext cx="9244228" cy="2088232"/>
            <a:chOff x="621804" y="3779169"/>
            <a:chExt cx="9244228" cy="2088232"/>
          </a:xfrm>
        </p:grpSpPr>
        <p:pic>
          <p:nvPicPr>
            <p:cNvPr id="1036" name="Picture 12" descr="https://i0.wp.com/safeblog.lgfl.net/wp-content/uploads/2017/10/image011-262x300.png?resize=262%2C30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1804" y="3779169"/>
              <a:ext cx="1823723" cy="2088232"/>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ttps://i0.wp.com/safeblog.lgfl.net/wp-content/uploads/2017/10/image013-300x300.png?resize=300%2C30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16832" y="3789040"/>
              <a:ext cx="2078361" cy="207836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https://i1.wp.com/safeblog.lgfl.net/wp-content/uploads/2017/10/image015-266x300.png?resize=290%2C32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66498" y="3789040"/>
              <a:ext cx="1884305" cy="2076183"/>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https://i1.wp.com/safeblog.lgfl.net/wp-content/uploads/2017/10/image017-262x300.png?resize=262%2C30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622108" y="3793966"/>
              <a:ext cx="1808898" cy="2071257"/>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https://i1.wp.com/safeblog.lgfl.net/wp-content/uploads/2017/10/image019-197x300.png?resize=197%2C30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502311" y="3788490"/>
              <a:ext cx="1363721" cy="207673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702750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pPr algn="ctr"/>
            <a:r>
              <a:rPr lang="en-GB" dirty="0" smtClean="0"/>
              <a:t>Useful Resources</a:t>
            </a:r>
            <a:endParaRPr lang="en-GB" dirty="0"/>
          </a:p>
        </p:txBody>
      </p:sp>
      <p:sp>
        <p:nvSpPr>
          <p:cNvPr id="3" name="Content Placeholder 2"/>
          <p:cNvSpPr>
            <a:spLocks noGrp="1"/>
          </p:cNvSpPr>
          <p:nvPr>
            <p:ph idx="1"/>
          </p:nvPr>
        </p:nvSpPr>
        <p:spPr/>
        <p:txBody>
          <a:bodyPr/>
          <a:lstStyle/>
          <a:p>
            <a:pPr marL="0" indent="0">
              <a:buNone/>
            </a:pPr>
            <a:r>
              <a:rPr lang="en-GB" dirty="0" smtClean="0"/>
              <a:t>Specific Advice:</a:t>
            </a:r>
          </a:p>
          <a:p>
            <a:r>
              <a:rPr lang="en-GB" dirty="0">
                <a:hlinkClick r:id="rId2"/>
              </a:rPr>
              <a:t>https://www.askaboutgames.com</a:t>
            </a:r>
            <a:r>
              <a:rPr lang="en-GB" dirty="0" smtClean="0">
                <a:hlinkClick r:id="rId2"/>
              </a:rPr>
              <a:t>/</a:t>
            </a:r>
            <a:endParaRPr lang="en-GB" dirty="0" smtClean="0"/>
          </a:p>
          <a:p>
            <a:r>
              <a:rPr lang="en-GB" dirty="0">
                <a:hlinkClick r:id="rId3"/>
              </a:rPr>
              <a:t>https://nationalonlinesafety.com</a:t>
            </a:r>
            <a:r>
              <a:rPr lang="en-GB" dirty="0" smtClean="0">
                <a:hlinkClick r:id="rId3"/>
              </a:rPr>
              <a:t>/</a:t>
            </a:r>
            <a:endParaRPr lang="en-GB" dirty="0" smtClean="0"/>
          </a:p>
          <a:p>
            <a:endParaRPr lang="en-GB" dirty="0"/>
          </a:p>
        </p:txBody>
      </p:sp>
      <p:pic>
        <p:nvPicPr>
          <p:cNvPr id="5" name="Picture 4"/>
          <p:cNvPicPr>
            <a:picLocks noChangeAspect="1"/>
          </p:cNvPicPr>
          <p:nvPr/>
        </p:nvPicPr>
        <p:blipFill>
          <a:blip r:embed="rId4"/>
          <a:stretch>
            <a:fillRect/>
          </a:stretch>
        </p:blipFill>
        <p:spPr>
          <a:xfrm>
            <a:off x="7318548" y="1904999"/>
            <a:ext cx="3682819" cy="3252193"/>
          </a:xfrm>
          <a:prstGeom prst="rect">
            <a:avLst/>
          </a:prstGeom>
        </p:spPr>
      </p:pic>
      <p:pic>
        <p:nvPicPr>
          <p:cNvPr id="6" name="Picture 5"/>
          <p:cNvPicPr>
            <a:picLocks noChangeAspect="1"/>
          </p:cNvPicPr>
          <p:nvPr/>
        </p:nvPicPr>
        <p:blipFill>
          <a:blip r:embed="rId5"/>
          <a:stretch>
            <a:fillRect/>
          </a:stretch>
        </p:blipFill>
        <p:spPr>
          <a:xfrm>
            <a:off x="405780" y="3743435"/>
            <a:ext cx="6697429" cy="2827514"/>
          </a:xfrm>
          <a:prstGeom prst="rect">
            <a:avLst/>
          </a:prstGeom>
        </p:spPr>
      </p:pic>
    </p:spTree>
    <p:extLst>
      <p:ext uri="{BB962C8B-B14F-4D97-AF65-F5344CB8AC3E}">
        <p14:creationId xmlns:p14="http://schemas.microsoft.com/office/powerpoint/2010/main" val="2134562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pPr algn="ctr"/>
            <a:r>
              <a:rPr lang="en-GB" dirty="0" smtClean="0"/>
              <a:t>Information on age</a:t>
            </a:r>
            <a:endParaRPr lang="en-GB" dirty="0"/>
          </a:p>
        </p:txBody>
      </p:sp>
      <p:sp>
        <p:nvSpPr>
          <p:cNvPr id="4" name="Content Placeholder 3"/>
          <p:cNvSpPr>
            <a:spLocks noGrp="1"/>
          </p:cNvSpPr>
          <p:nvPr>
            <p:ph idx="1"/>
          </p:nvPr>
        </p:nvSpPr>
        <p:spPr/>
        <p:txBody>
          <a:bodyPr/>
          <a:lstStyle/>
          <a:p>
            <a:endParaRPr lang="en-GB" dirty="0"/>
          </a:p>
        </p:txBody>
      </p:sp>
      <p:pic>
        <p:nvPicPr>
          <p:cNvPr id="3074" name="Picture 2" descr="Image result for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5980" y="980728"/>
            <a:ext cx="7920880" cy="565592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16878" y="6391080"/>
            <a:ext cx="12071947" cy="369332"/>
          </a:xfrm>
          <a:prstGeom prst="rect">
            <a:avLst/>
          </a:prstGeom>
        </p:spPr>
        <p:txBody>
          <a:bodyPr wrap="square">
            <a:spAutoFit/>
          </a:bodyPr>
          <a:lstStyle/>
          <a:p>
            <a:r>
              <a:rPr lang="en-GB" dirty="0">
                <a:hlinkClick r:id="rId3"/>
              </a:rPr>
              <a:t>https://www.istockphoto.com/gb/photos/number-13?sort=mostpopular&amp;mediatype=photography&amp;phrase=number%2013</a:t>
            </a:r>
            <a:endParaRPr lang="en-GB" dirty="0"/>
          </a:p>
        </p:txBody>
      </p:sp>
    </p:spTree>
    <p:extLst>
      <p:ext uri="{BB962C8B-B14F-4D97-AF65-F5344CB8AC3E}">
        <p14:creationId xmlns:p14="http://schemas.microsoft.com/office/powerpoint/2010/main" val="677874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2188825" cy="68580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 name="Title 1"/>
          <p:cNvSpPr>
            <a:spLocks noGrp="1"/>
          </p:cNvSpPr>
          <p:nvPr>
            <p:ph type="title"/>
          </p:nvPr>
        </p:nvSpPr>
        <p:spPr/>
        <p:txBody>
          <a:bodyPr anchor="t"/>
          <a:lstStyle/>
          <a:p>
            <a:pPr algn="ctr"/>
            <a:endParaRPr lang="en-GB" dirty="0"/>
          </a:p>
        </p:txBody>
      </p:sp>
      <p:sp>
        <p:nvSpPr>
          <p:cNvPr id="4" name="Content Placeholder 3"/>
          <p:cNvSpPr>
            <a:spLocks noGrp="1"/>
          </p:cNvSpPr>
          <p:nvPr>
            <p:ph idx="1"/>
          </p:nvPr>
        </p:nvSpPr>
        <p:spPr/>
        <p:txBody>
          <a:bodyPr/>
          <a:lstStyle/>
          <a:p>
            <a:endParaRPr lang="en-GB" dirty="0"/>
          </a:p>
        </p:txBody>
      </p:sp>
      <p:pic>
        <p:nvPicPr>
          <p:cNvPr id="2050" name="Picture 2" descr="Bulletin Tips Wide 20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350" y="165597"/>
            <a:ext cx="12054475" cy="65268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5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7788" y="6171388"/>
            <a:ext cx="11449272" cy="369332"/>
          </a:xfrm>
          <a:prstGeom prst="rect">
            <a:avLst/>
          </a:prstGeom>
        </p:spPr>
        <p:txBody>
          <a:bodyPr wrap="square">
            <a:spAutoFit/>
          </a:bodyPr>
          <a:lstStyle/>
          <a:p>
            <a:r>
              <a:rPr lang="en-GB" dirty="0">
                <a:hlinkClick r:id="rId2"/>
              </a:rPr>
              <a:t>https://www.nspcc.org.uk/preventing-abuse/keeping-children-safe/online-safety/</a:t>
            </a:r>
            <a:endParaRPr lang="en-GB" dirty="0"/>
          </a:p>
        </p:txBody>
      </p:sp>
      <p:pic>
        <p:nvPicPr>
          <p:cNvPr id="1026" name="Picture 2" descr="Share Aware TEAM guide"/>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485900" y="692696"/>
            <a:ext cx="9433048" cy="5303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0498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Digital Blue Tunnel 16x9">
  <a:themeElements>
    <a:clrScheme name="Digital Blue Tunnel">
      <a:dk1>
        <a:srgbClr val="000000"/>
      </a:dk1>
      <a:lt1>
        <a:sysClr val="window" lastClr="FFFFFF"/>
      </a:lt1>
      <a:dk2>
        <a:srgbClr val="001027"/>
      </a:dk2>
      <a:lt2>
        <a:srgbClr val="C1EBF7"/>
      </a:lt2>
      <a:accent1>
        <a:srgbClr val="56C5FF"/>
      </a:accent1>
      <a:accent2>
        <a:srgbClr val="4BB836"/>
      </a:accent2>
      <a:accent3>
        <a:srgbClr val="F8B004"/>
      </a:accent3>
      <a:accent4>
        <a:srgbClr val="972ACD"/>
      </a:accent4>
      <a:accent5>
        <a:srgbClr val="F86E24"/>
      </a:accent5>
      <a:accent6>
        <a:srgbClr val="DB30C7"/>
      </a:accent6>
      <a:hlink>
        <a:srgbClr val="F8B004"/>
      </a:hlink>
      <a:folHlink>
        <a:srgbClr val="969696"/>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2895261.potx" id="{4CBF9558-C12D-4F51-9AA3-9D0796951DBC}" vid="{FFC159E6-A134-46E7-B1A0-C306E39FC295}"/>
    </a:ext>
  </a:extLst>
</a:theme>
</file>

<file path=ppt/theme/theme2.xml><?xml version="1.0" encoding="utf-8"?>
<a:theme xmlns:a="http://schemas.openxmlformats.org/drawingml/2006/main" name="Office Theme">
  <a:themeElements>
    <a:clrScheme name="Digital Blue Tunnel">
      <a:dk1>
        <a:srgbClr val="000000"/>
      </a:dk1>
      <a:lt1>
        <a:sysClr val="window" lastClr="FFFFFF"/>
      </a:lt1>
      <a:dk2>
        <a:srgbClr val="001027"/>
      </a:dk2>
      <a:lt2>
        <a:srgbClr val="C1EBF7"/>
      </a:lt2>
      <a:accent1>
        <a:srgbClr val="56C5FF"/>
      </a:accent1>
      <a:accent2>
        <a:srgbClr val="4BB836"/>
      </a:accent2>
      <a:accent3>
        <a:srgbClr val="F8B004"/>
      </a:accent3>
      <a:accent4>
        <a:srgbClr val="972ACD"/>
      </a:accent4>
      <a:accent5>
        <a:srgbClr val="F86E24"/>
      </a:accent5>
      <a:accent6>
        <a:srgbClr val="DB30C7"/>
      </a:accent6>
      <a:hlink>
        <a:srgbClr val="F8B004"/>
      </a:hlink>
      <a:folHlink>
        <a:srgbClr val="969696"/>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Digital Blue Tunnel">
      <a:dk1>
        <a:srgbClr val="000000"/>
      </a:dk1>
      <a:lt1>
        <a:sysClr val="window" lastClr="FFFFFF"/>
      </a:lt1>
      <a:dk2>
        <a:srgbClr val="001027"/>
      </a:dk2>
      <a:lt2>
        <a:srgbClr val="C1EBF7"/>
      </a:lt2>
      <a:accent1>
        <a:srgbClr val="56C5FF"/>
      </a:accent1>
      <a:accent2>
        <a:srgbClr val="4BB836"/>
      </a:accent2>
      <a:accent3>
        <a:srgbClr val="F8B004"/>
      </a:accent3>
      <a:accent4>
        <a:srgbClr val="972ACD"/>
      </a:accent4>
      <a:accent5>
        <a:srgbClr val="F86E24"/>
      </a:accent5>
      <a:accent6>
        <a:srgbClr val="DB30C7"/>
      </a:accent6>
      <a:hlink>
        <a:srgbClr val="F8B004"/>
      </a:hlink>
      <a:folHlink>
        <a:srgbClr val="969696"/>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Business digital blue tunnel presentation (widescreen)</Template>
  <TotalTime>294</TotalTime>
  <Words>536</Words>
  <Application>Microsoft Office PowerPoint</Application>
  <PresentationFormat>Custom</PresentationFormat>
  <Paragraphs>141</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Corbel</vt:lpstr>
      <vt:lpstr>Wingdings</vt:lpstr>
      <vt:lpstr>Digital Blue Tunnel 16x9</vt:lpstr>
      <vt:lpstr>Online Safety</vt:lpstr>
      <vt:lpstr>National Curriculum</vt:lpstr>
      <vt:lpstr>National Curriculum</vt:lpstr>
      <vt:lpstr>Vision for Computing at Spurcroft</vt:lpstr>
      <vt:lpstr>New Government advice for teaching online safety</vt:lpstr>
      <vt:lpstr>Building on this framework published in 2018.</vt:lpstr>
      <vt:lpstr>Key focus points and aims of the new guidance</vt:lpstr>
      <vt:lpstr>How to navigate the internet and manage information  </vt:lpstr>
      <vt:lpstr>How to stay safe online   </vt:lpstr>
      <vt:lpstr>Wellbeing </vt:lpstr>
      <vt:lpstr>How we teach this…</vt:lpstr>
      <vt:lpstr>PowerPoint Presentation</vt:lpstr>
      <vt:lpstr>How can you help your child at home?</vt:lpstr>
      <vt:lpstr>Useful resources</vt:lpstr>
      <vt:lpstr>Useful resources</vt:lpstr>
      <vt:lpstr>Useful Resources</vt:lpstr>
      <vt:lpstr>Information on age</vt:lpstr>
      <vt:lpstr>PowerPoint Presentation</vt:lpstr>
      <vt:lpstr>PowerPoint Presentation</vt:lpstr>
    </vt:vector>
  </TitlesOfParts>
  <Company>West Berkshire Council (Schools)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Online Safety</dc:title>
  <dc:creator>Christine Bennett</dc:creator>
  <cp:lastModifiedBy>Claire Exton</cp:lastModifiedBy>
  <cp:revision>26</cp:revision>
  <dcterms:created xsi:type="dcterms:W3CDTF">2019-09-13T10:33:09Z</dcterms:created>
  <dcterms:modified xsi:type="dcterms:W3CDTF">2019-09-20T13:13:08Z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