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3" r:id="rId3"/>
    <p:sldId id="270" r:id="rId4"/>
    <p:sldId id="285" r:id="rId5"/>
    <p:sldId id="294" r:id="rId6"/>
    <p:sldId id="287" r:id="rId7"/>
    <p:sldId id="290" r:id="rId8"/>
    <p:sldId id="281" r:id="rId9"/>
    <p:sldId id="295" r:id="rId10"/>
    <p:sldId id="292" r:id="rId11"/>
    <p:sldId id="264" r:id="rId12"/>
    <p:sldId id="273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B464"/>
    <a:srgbClr val="6491D4"/>
    <a:srgbClr val="EADFF5"/>
    <a:srgbClr val="9966CC"/>
    <a:srgbClr val="E6F3D5"/>
    <a:srgbClr val="8DC63F"/>
    <a:srgbClr val="62C896"/>
    <a:srgbClr val="EEE870"/>
    <a:srgbClr val="C670A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58" autoAdjust="0"/>
    <p:restoredTop sz="94660"/>
  </p:normalViewPr>
  <p:slideViewPr>
    <p:cSldViewPr snapToGrid="0">
      <p:cViewPr varScale="1">
        <p:scale>
          <a:sx n="69" d="100"/>
          <a:sy n="69" d="100"/>
        </p:scale>
        <p:origin x="65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46C236-9748-42C3-868D-89F234E9F7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CEB37A-4536-41B8-8118-4B27B3CC5F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E40574-5A46-429A-9D87-0F84C5FFAD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A8C34D-39D0-4625-BAA2-FB26C3C99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577034-A545-426D-9C46-F39A2183C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688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99EBD6-5A36-4B18-BFF8-6CFB4F69A0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4CF1C-64F0-4278-AE2C-C8EAAA8550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6E623-682C-47AF-A07C-CAA1BFF9F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914B3-DF13-467C-B7EF-78570B88E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6F5045-421C-4A85-9F64-D4F64AC59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341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BFC41-8843-4FFF-A896-A5150B2CF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F835EA-3002-4AF7-BDCF-0B8F563C7D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036311-C066-43EF-ABBB-CCBB0E25C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CA725E-2952-48A9-8E92-0B7DC7A67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5AAD66-D3EF-462F-AB15-849D6F995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506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6594F-627A-4DF7-B855-8CC82F510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0461B-E92D-4501-A52C-509A8A0525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2445F31-52FC-4792-9EB5-D2F759E511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3CE8CE-40B3-464E-B453-A2FAE7DC6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F3DEA6-68E7-417B-971D-04E969C0C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E19799-5B11-46B0-A940-0DCC1401F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5095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8FCA6-00C6-41E2-AF00-726DED7FC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5A5188-A5E7-4EA4-9546-FD6FFB9F7E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929907-66EE-474F-864F-00973CC9F3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BB3DAF-6937-43DB-986D-859FB588A3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0C2ED2E-A442-454B-B572-584A9ECB2C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EA282F7-36C4-4A2A-9719-CE79E1282F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F63480-2E45-4153-86B7-1DD8F278A6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AB0707F-A685-4D24-9336-F713FA1E7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9695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A293A7-F48A-4663-9B68-22643CC82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713012-3122-48AD-8909-4D792BA2E9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D55003-95C9-41B3-9F89-1E672A692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4C5A9DF-62BA-4C37-B108-B93D695218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1064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718507-3485-43B3-94BA-E02A24784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168016-CF04-4944-BA95-D1ED7FF68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2618B4-8439-4CBA-99F5-1D4974BF7E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2779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87C1D2-C64E-4758-A3B4-95A08F487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9C9681-561B-486E-A7BF-C8E91D0C45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914526-F7A8-4298-9B83-0883B2D0BC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1E8947-FAF2-4535-B79D-E1165CA4F1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41BA13-D544-4A48-BE06-989C7B550B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99728D-72A6-43E2-B27A-B331165CB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5635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C0831-AE82-4F43-BB87-976A500E0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34CC60-87DE-43E2-BEB0-BF592ED831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B137C4-5FB4-4E6F-A283-BA1E507F44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4AD8B8-ED64-48C3-A10E-506D57AC9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5820F9-184D-4DEA-9E1C-18A0FEF1D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F5F51A-9CAB-4C3C-A1CD-E07E62E674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6830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81948D-811A-4B8D-8D7B-B562A024D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EB0A57-D55D-4E5D-87C4-A88948A63E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352B6A-4D8F-46C6-9AE3-8E1DCF8D4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18245C-0AE0-4288-A92E-15185793C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396DC3-3E37-484D-B1F9-E47791AAF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748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1FF974D-D2CC-4101-90DD-AFF67E3E4D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F9A1A0-39DC-4B01-BB5A-8708969E28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50014C-E888-4391-BD0E-804BE613A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5636D-264A-4F6D-8ECE-8EDFBE94DDD3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3EC1A2-C6A2-40F0-8DC9-D9B9973248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0E400-2776-4619-A618-013BF8412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4029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E361B46-5204-4CDD-A0C0-3B7F9EBED9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F63FC6-1DE6-4A76-8DD5-C433254A79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9A3486-730D-4383-9754-A1F2DD4909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5636D-264A-4F6D-8ECE-8EDFBE94DDD3}" type="datetimeFigureOut">
              <a:rPr lang="en-GB" smtClean="0"/>
              <a:t>02/12/2024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58C15D-B9E3-44C2-99CA-29703B102EE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89060-30FC-4112-86C5-62322D71DB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95AE4-F2A1-4FCC-8F85-C251955AF8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568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42A8559-181C-4E7E-BCC0-148EBFA93740}"/>
              </a:ext>
            </a:extLst>
          </p:cNvPr>
          <p:cNvSpPr/>
          <p:nvPr/>
        </p:nvSpPr>
        <p:spPr>
          <a:xfrm>
            <a:off x="-4130" y="77493"/>
            <a:ext cx="12192000" cy="140332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2456" y="1176320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B54EBE31-22BE-420A-AEAD-3A55913DF39A}"/>
              </a:ext>
            </a:extLst>
          </p:cNvPr>
          <p:cNvSpPr txBox="1"/>
          <p:nvPr/>
        </p:nvSpPr>
        <p:spPr>
          <a:xfrm>
            <a:off x="-24446" y="160277"/>
            <a:ext cx="1219199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Progression in Mastery</a:t>
            </a: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600" b="1" dirty="0" smtClean="0">
                <a:latin typeface="Century Gothic" panose="020B0502020202020204" pitchFamily="34" charset="0"/>
              </a:rPr>
              <a:t>Year </a:t>
            </a:r>
            <a:r>
              <a:rPr lang="en-GB" sz="3600" b="1" dirty="0">
                <a:latin typeface="Century Gothic" panose="020B0502020202020204" pitchFamily="34" charset="0"/>
              </a:rPr>
              <a:t>6</a:t>
            </a:r>
            <a:r>
              <a:rPr lang="en-GB" sz="3600" b="1" dirty="0" smtClean="0">
                <a:latin typeface="Century Gothic" panose="020B0502020202020204" pitchFamily="34" charset="0"/>
              </a:rPr>
              <a:t> Add and Subtract Fractions 2</a:t>
            </a:r>
            <a:endParaRPr lang="en-GB" sz="5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10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5674924C-509F-4D9A-9938-06747EA21398}"/>
              </a:ext>
            </a:extLst>
          </p:cNvPr>
          <p:cNvSpPr/>
          <p:nvPr/>
        </p:nvSpPr>
        <p:spPr>
          <a:xfrm>
            <a:off x="2446504" y="2642897"/>
            <a:ext cx="4369809" cy="2551869"/>
          </a:xfrm>
          <a:prstGeom prst="wedgeEllipseCallout">
            <a:avLst>
              <a:gd name="adj1" fmla="val 52391"/>
              <a:gd name="adj2" fmla="val 36343"/>
            </a:avLst>
          </a:prstGeom>
          <a:noFill/>
          <a:ln w="69850">
            <a:solidFill>
              <a:srgbClr val="F5B4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200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Let’s dive deeper into calculating fractions! </a:t>
            </a: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27" name="Picture 3" descr="27145461_468214916908565_128156848_o">
            <a:extLst>
              <a:ext uri="{FF2B5EF4-FFF2-40B4-BE49-F238E27FC236}">
                <a16:creationId xmlns:a16="http://schemas.microsoft.com/office/drawing/2014/main" id="{27EAEF8D-9E36-4715-8503-9B6DCD9DB6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577" t="34168" r="9665" b="47068"/>
          <a:stretch/>
        </p:blipFill>
        <p:spPr bwMode="auto">
          <a:xfrm>
            <a:off x="6646170" y="2421910"/>
            <a:ext cx="3314323" cy="3342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2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do this!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Control 1"/>
          <p:cNvSpPr>
            <a:spLocks noChangeArrowheads="1" noChangeShapeType="1"/>
          </p:cNvSpPr>
          <p:nvPr/>
        </p:nvSpPr>
        <p:spPr bwMode="auto">
          <a:xfrm>
            <a:off x="6868305" y="5803060"/>
            <a:ext cx="4163005" cy="282314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How much cake is left?</a:t>
            </a:r>
          </a:p>
        </p:txBody>
      </p:sp>
      <p:pic>
        <p:nvPicPr>
          <p:cNvPr id="17" name="Picture 3" descr="27145461_468214916908565_128156848_o">
            <a:extLst>
              <a:ext uri="{FF2B5EF4-FFF2-40B4-BE49-F238E27FC236}">
                <a16:creationId xmlns:a16="http://schemas.microsoft.com/office/drawing/2014/main" id="{27EAEF8D-9E36-4715-8503-9B6DCD9DB6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577" t="34168" r="9665" b="47068"/>
          <a:stretch/>
        </p:blipFill>
        <p:spPr bwMode="auto">
          <a:xfrm>
            <a:off x="329451" y="3006450"/>
            <a:ext cx="2535408" cy="2556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9" name="Picture 3" descr="27145461_468214916908565_128156848_o">
            <a:extLst>
              <a:ext uri="{FF2B5EF4-FFF2-40B4-BE49-F238E27FC236}">
                <a16:creationId xmlns:a16="http://schemas.microsoft.com/office/drawing/2014/main" id="{27EAEF8D-9E36-4715-8503-9B6DCD9DB6C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381" t="58867" r="8861" b="22369"/>
          <a:stretch/>
        </p:blipFill>
        <p:spPr bwMode="auto">
          <a:xfrm>
            <a:off x="6600781" y="3211220"/>
            <a:ext cx="2535408" cy="2556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430" y="4376292"/>
            <a:ext cx="2449096" cy="181001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2251263" y="1865299"/>
            <a:ext cx="3096000" cy="2268000"/>
          </a:xfrm>
          <a:prstGeom prst="wedgeEllipseCallout">
            <a:avLst/>
          </a:prstGeom>
          <a:noFill/>
          <a:ln w="38100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I have eaten</a:t>
            </a: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 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378565" y="1854861"/>
            <a:ext cx="3096000" cy="2268000"/>
          </a:xfrm>
          <a:prstGeom prst="wedgeEllipseCallout">
            <a:avLst/>
          </a:prstGeom>
          <a:noFill/>
          <a:ln w="38100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I have eaten</a:t>
            </a: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 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0514554"/>
              </p:ext>
            </p:extLst>
          </p:nvPr>
        </p:nvGraphicFramePr>
        <p:xfrm>
          <a:off x="9597903" y="2973799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16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7346731"/>
              </p:ext>
            </p:extLst>
          </p:nvPr>
        </p:nvGraphicFramePr>
        <p:xfrm>
          <a:off x="3439263" y="2959408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8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9704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revisit what we should know.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Control 1"/>
          <p:cNvSpPr>
            <a:spLocks noChangeArrowheads="1" noChangeShapeType="1"/>
          </p:cNvSpPr>
          <p:nvPr/>
        </p:nvSpPr>
        <p:spPr bwMode="auto">
          <a:xfrm>
            <a:off x="6868305" y="5803060"/>
            <a:ext cx="4163005" cy="282314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65F1086-7539-45B9-8794-4D5A2A493BEA}"/>
              </a:ext>
            </a:extLst>
          </p:cNvPr>
          <p:cNvSpPr/>
          <p:nvPr/>
        </p:nvSpPr>
        <p:spPr>
          <a:xfrm>
            <a:off x="4767752" y="5526913"/>
            <a:ext cx="26564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We all say it!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EDB81F0-DBDB-4EC0-8C79-FB97036B634B}"/>
              </a:ext>
            </a:extLst>
          </p:cNvPr>
          <p:cNvSpPr/>
          <p:nvPr/>
        </p:nvSpPr>
        <p:spPr>
          <a:xfrm>
            <a:off x="4992172" y="5532858"/>
            <a:ext cx="22076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You say it!</a:t>
            </a:r>
            <a:endParaRPr lang="en-GB" sz="3200" dirty="0">
              <a:solidFill>
                <a:srgbClr val="00B0F0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5C708AD-0534-49BB-8F46-6D431AC800D4}"/>
              </a:ext>
            </a:extLst>
          </p:cNvPr>
          <p:cNvSpPr/>
          <p:nvPr/>
        </p:nvSpPr>
        <p:spPr>
          <a:xfrm>
            <a:off x="5283200" y="5532858"/>
            <a:ext cx="1625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00B0F0"/>
                </a:solidFill>
                <a:latin typeface="Century Gothic" panose="020B0502020202020204" pitchFamily="34" charset="0"/>
              </a:rPr>
              <a:t>I say it!        </a:t>
            </a:r>
            <a:endParaRPr lang="en-GB" sz="3200" dirty="0">
              <a:solidFill>
                <a:srgbClr val="00B0F0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39755"/>
            <a:ext cx="1219200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When we add and subtract fractions, we use the ________ ________ ________ of the fractions’ ________.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000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>
                <a:latin typeface="Century Gothic" panose="020B0502020202020204" pitchFamily="34" charset="0"/>
              </a:rPr>
              <a:t>T</a:t>
            </a:r>
            <a:r>
              <a:rPr lang="en-GB" sz="2800" dirty="0" smtClean="0">
                <a:latin typeface="Century Gothic" panose="020B0502020202020204" pitchFamily="34" charset="0"/>
              </a:rPr>
              <a:t>welve is the lowest common multiple of 12 and </a:t>
            </a:r>
            <a:r>
              <a:rPr lang="en-GB" sz="2800" dirty="0">
                <a:latin typeface="Century Gothic" panose="020B0502020202020204" pitchFamily="34" charset="0"/>
              </a:rPr>
              <a:t>3</a:t>
            </a:r>
            <a:r>
              <a:rPr lang="en-GB" sz="2800" dirty="0" smtClean="0">
                <a:latin typeface="Century Gothic" panose="020B0502020202020204" pitchFamily="34" charset="0"/>
              </a:rPr>
              <a:t>. 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398757"/>
              </p:ext>
            </p:extLst>
          </p:nvPr>
        </p:nvGraphicFramePr>
        <p:xfrm>
          <a:off x="4407752" y="2310712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12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8392893"/>
              </p:ext>
            </p:extLst>
          </p:nvPr>
        </p:nvGraphicFramePr>
        <p:xfrm>
          <a:off x="5874602" y="2310712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2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7961050"/>
              </p:ext>
            </p:extLst>
          </p:nvPr>
        </p:nvGraphicFramePr>
        <p:xfrm>
          <a:off x="7341452" y="2310712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11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12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127752" y="2628317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Century Gothic" panose="020B0502020202020204" pitchFamily="34" charset="0"/>
              </a:rPr>
              <a:t>+</a:t>
            </a:r>
            <a:endParaRPr lang="en-GB" sz="2800" b="1" dirty="0">
              <a:latin typeface="Century Gothic" panose="020B0502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94602" y="2620413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=</a:t>
            </a:r>
          </a:p>
        </p:txBody>
      </p:sp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7137967"/>
              </p:ext>
            </p:extLst>
          </p:nvPr>
        </p:nvGraphicFramePr>
        <p:xfrm>
          <a:off x="4409840" y="3515296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2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6885125"/>
              </p:ext>
            </p:extLst>
          </p:nvPr>
        </p:nvGraphicFramePr>
        <p:xfrm>
          <a:off x="5876690" y="3515296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1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12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0310822"/>
              </p:ext>
            </p:extLst>
          </p:nvPr>
        </p:nvGraphicFramePr>
        <p:xfrm>
          <a:off x="7343540" y="3515296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7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12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5129840" y="3832901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-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96690" y="3824997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2509902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2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3" grpId="1"/>
      <p:bldP spid="23" grpId="2"/>
      <p:bldP spid="26" grpId="0"/>
      <p:bldP spid="26" grpId="1"/>
      <p:bldP spid="26" grpId="2"/>
      <p:bldP spid="27" grpId="0"/>
      <p:bldP spid="27" grpId="1"/>
      <p:bldP spid="27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learn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Control 1"/>
          <p:cNvSpPr>
            <a:spLocks noChangeArrowheads="1" noChangeShapeType="1"/>
          </p:cNvSpPr>
          <p:nvPr/>
        </p:nvSpPr>
        <p:spPr bwMode="auto">
          <a:xfrm>
            <a:off x="6868305" y="5803060"/>
            <a:ext cx="4163005" cy="282314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64807"/>
            <a:ext cx="12192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Sometimes, the denominators are not multiples of the same number.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In this case, we have to find a common multiple.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000" dirty="0" smtClean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We can multiply the two denominators together to find this.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3 × 7 = 21 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8093040"/>
              </p:ext>
            </p:extLst>
          </p:nvPr>
        </p:nvGraphicFramePr>
        <p:xfrm>
          <a:off x="4357648" y="3062272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1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1232632"/>
              </p:ext>
            </p:extLst>
          </p:nvPr>
        </p:nvGraphicFramePr>
        <p:xfrm>
          <a:off x="5824498" y="3062272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7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8119701"/>
              </p:ext>
            </p:extLst>
          </p:nvPr>
        </p:nvGraphicFramePr>
        <p:xfrm>
          <a:off x="7291348" y="3062272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?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?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077648" y="3379877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Century Gothic" panose="020B0502020202020204" pitchFamily="34" charset="0"/>
              </a:rPr>
              <a:t>+</a:t>
            </a:r>
            <a:endParaRPr lang="en-GB" sz="2800" b="1" dirty="0">
              <a:latin typeface="Century Gothic" panose="020B0502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44498" y="3371973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3892895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learn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Control 1"/>
          <p:cNvSpPr>
            <a:spLocks noChangeArrowheads="1" noChangeShapeType="1"/>
          </p:cNvSpPr>
          <p:nvPr/>
        </p:nvSpPr>
        <p:spPr bwMode="auto">
          <a:xfrm>
            <a:off x="6868305" y="5803060"/>
            <a:ext cx="4163005" cy="282314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64807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3 × 7 = 21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121816"/>
              </p:ext>
            </p:extLst>
          </p:nvPr>
        </p:nvGraphicFramePr>
        <p:xfrm>
          <a:off x="4366772" y="3325738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7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21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5857143"/>
              </p:ext>
            </p:extLst>
          </p:nvPr>
        </p:nvGraphicFramePr>
        <p:xfrm>
          <a:off x="6297084" y="3325738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9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21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4093990"/>
              </p:ext>
            </p:extLst>
          </p:nvPr>
        </p:nvGraphicFramePr>
        <p:xfrm>
          <a:off x="7763934" y="3325738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16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21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086772" y="3643343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Century Gothic" panose="020B0502020202020204" pitchFamily="34" charset="0"/>
              </a:rPr>
              <a:t>+</a:t>
            </a:r>
            <a:endParaRPr lang="en-GB" sz="2800" b="1" dirty="0">
              <a:latin typeface="Century Gothic" panose="020B0502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017084" y="3635439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=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4184703"/>
              </p:ext>
            </p:extLst>
          </p:nvPr>
        </p:nvGraphicFramePr>
        <p:xfrm>
          <a:off x="4372262" y="1911968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1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1126828"/>
              </p:ext>
            </p:extLst>
          </p:nvPr>
        </p:nvGraphicFramePr>
        <p:xfrm>
          <a:off x="6302574" y="1911968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7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9683897"/>
              </p:ext>
            </p:extLst>
          </p:nvPr>
        </p:nvGraphicFramePr>
        <p:xfrm>
          <a:off x="7769424" y="1911968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?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?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5092262" y="2229573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Century Gothic" panose="020B0502020202020204" pitchFamily="34" charset="0"/>
              </a:rPr>
              <a:t>+</a:t>
            </a:r>
            <a:endParaRPr lang="en-GB" sz="2800" b="1" dirty="0">
              <a:latin typeface="Century Gothic" panose="020B0502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22574" y="2221669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=</a:t>
            </a:r>
          </a:p>
        </p:txBody>
      </p:sp>
      <p:sp>
        <p:nvSpPr>
          <p:cNvPr id="27" name="Down Arrow 26"/>
          <p:cNvSpPr/>
          <p:nvPr/>
        </p:nvSpPr>
        <p:spPr>
          <a:xfrm>
            <a:off x="3807341" y="2514147"/>
            <a:ext cx="328613" cy="1457325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3157114" y="2915263"/>
            <a:ext cx="6014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×7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29" name="Down Arrow 28"/>
          <p:cNvSpPr/>
          <p:nvPr/>
        </p:nvSpPr>
        <p:spPr>
          <a:xfrm>
            <a:off x="5806772" y="2463480"/>
            <a:ext cx="328613" cy="1457325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5156545" y="2864596"/>
            <a:ext cx="6014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×3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6529" y="4610739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Remember to multiply the numerator AND the denominator by the same number.</a:t>
            </a:r>
          </a:p>
        </p:txBody>
      </p:sp>
    </p:spTree>
    <p:extLst>
      <p:ext uri="{BB962C8B-B14F-4D97-AF65-F5344CB8AC3E}">
        <p14:creationId xmlns:p14="http://schemas.microsoft.com/office/powerpoint/2010/main" val="1484872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/>
      <p:bldP spid="29" grpId="0" animBg="1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learn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Control 1"/>
          <p:cNvSpPr>
            <a:spLocks noChangeArrowheads="1" noChangeShapeType="1"/>
          </p:cNvSpPr>
          <p:nvPr/>
        </p:nvSpPr>
        <p:spPr bwMode="auto">
          <a:xfrm>
            <a:off x="6868305" y="5803060"/>
            <a:ext cx="4163005" cy="282314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Let’s look at this visually…. 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2123809"/>
              </p:ext>
            </p:extLst>
          </p:nvPr>
        </p:nvGraphicFramePr>
        <p:xfrm>
          <a:off x="373766" y="1869861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1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4572974"/>
              </p:ext>
            </p:extLst>
          </p:nvPr>
        </p:nvGraphicFramePr>
        <p:xfrm>
          <a:off x="373766" y="3651556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7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1465955"/>
              </p:ext>
            </p:extLst>
          </p:nvPr>
        </p:nvGraphicFramePr>
        <p:xfrm>
          <a:off x="2702715" y="1869863"/>
          <a:ext cx="8857674" cy="585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52558">
                  <a:extLst>
                    <a:ext uri="{9D8B030D-6E8A-4147-A177-3AD203B41FA5}">
                      <a16:colId xmlns:a16="http://schemas.microsoft.com/office/drawing/2014/main" val="2359063320"/>
                    </a:ext>
                  </a:extLst>
                </a:gridCol>
                <a:gridCol w="2952558">
                  <a:extLst>
                    <a:ext uri="{9D8B030D-6E8A-4147-A177-3AD203B41FA5}">
                      <a16:colId xmlns:a16="http://schemas.microsoft.com/office/drawing/2014/main" val="3255798030"/>
                    </a:ext>
                  </a:extLst>
                </a:gridCol>
                <a:gridCol w="2952558">
                  <a:extLst>
                    <a:ext uri="{9D8B030D-6E8A-4147-A177-3AD203B41FA5}">
                      <a16:colId xmlns:a16="http://schemas.microsoft.com/office/drawing/2014/main" val="886201462"/>
                    </a:ext>
                  </a:extLst>
                </a:gridCol>
              </a:tblGrid>
              <a:tr h="5852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251521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9422453"/>
              </p:ext>
            </p:extLst>
          </p:nvPr>
        </p:nvGraphicFramePr>
        <p:xfrm>
          <a:off x="2702715" y="2574009"/>
          <a:ext cx="8857674" cy="585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1794">
                  <a:extLst>
                    <a:ext uri="{9D8B030D-6E8A-4147-A177-3AD203B41FA5}">
                      <a16:colId xmlns:a16="http://schemas.microsoft.com/office/drawing/2014/main" val="2359063320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2630352498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1502003962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2777572117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10725871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3233997533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2961928245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390743267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3594699122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2118986510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2892671480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1408377067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79967701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264423223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4125883791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985024909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3501974847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2661508624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108568331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943234331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3748460461"/>
                    </a:ext>
                  </a:extLst>
                </a:gridCol>
              </a:tblGrid>
              <a:tr h="5852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251521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0043198"/>
              </p:ext>
            </p:extLst>
          </p:nvPr>
        </p:nvGraphicFramePr>
        <p:xfrm>
          <a:off x="2702715" y="3592561"/>
          <a:ext cx="8857674" cy="585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5382">
                  <a:extLst>
                    <a:ext uri="{9D8B030D-6E8A-4147-A177-3AD203B41FA5}">
                      <a16:colId xmlns:a16="http://schemas.microsoft.com/office/drawing/2014/main" val="2359063320"/>
                    </a:ext>
                  </a:extLst>
                </a:gridCol>
                <a:gridCol w="1265382">
                  <a:extLst>
                    <a:ext uri="{9D8B030D-6E8A-4147-A177-3AD203B41FA5}">
                      <a16:colId xmlns:a16="http://schemas.microsoft.com/office/drawing/2014/main" val="1384357527"/>
                    </a:ext>
                  </a:extLst>
                </a:gridCol>
                <a:gridCol w="1265382">
                  <a:extLst>
                    <a:ext uri="{9D8B030D-6E8A-4147-A177-3AD203B41FA5}">
                      <a16:colId xmlns:a16="http://schemas.microsoft.com/office/drawing/2014/main" val="3937193701"/>
                    </a:ext>
                  </a:extLst>
                </a:gridCol>
                <a:gridCol w="1265382">
                  <a:extLst>
                    <a:ext uri="{9D8B030D-6E8A-4147-A177-3AD203B41FA5}">
                      <a16:colId xmlns:a16="http://schemas.microsoft.com/office/drawing/2014/main" val="1498849638"/>
                    </a:ext>
                  </a:extLst>
                </a:gridCol>
                <a:gridCol w="1265382">
                  <a:extLst>
                    <a:ext uri="{9D8B030D-6E8A-4147-A177-3AD203B41FA5}">
                      <a16:colId xmlns:a16="http://schemas.microsoft.com/office/drawing/2014/main" val="3318471346"/>
                    </a:ext>
                  </a:extLst>
                </a:gridCol>
                <a:gridCol w="1265382">
                  <a:extLst>
                    <a:ext uri="{9D8B030D-6E8A-4147-A177-3AD203B41FA5}">
                      <a16:colId xmlns:a16="http://schemas.microsoft.com/office/drawing/2014/main" val="258354386"/>
                    </a:ext>
                  </a:extLst>
                </a:gridCol>
                <a:gridCol w="1265382">
                  <a:extLst>
                    <a:ext uri="{9D8B030D-6E8A-4147-A177-3AD203B41FA5}">
                      <a16:colId xmlns:a16="http://schemas.microsoft.com/office/drawing/2014/main" val="820704912"/>
                    </a:ext>
                  </a:extLst>
                </a:gridCol>
              </a:tblGrid>
              <a:tr h="5852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251521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3566567"/>
              </p:ext>
            </p:extLst>
          </p:nvPr>
        </p:nvGraphicFramePr>
        <p:xfrm>
          <a:off x="2702715" y="4296707"/>
          <a:ext cx="8857674" cy="585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1794">
                  <a:extLst>
                    <a:ext uri="{9D8B030D-6E8A-4147-A177-3AD203B41FA5}">
                      <a16:colId xmlns:a16="http://schemas.microsoft.com/office/drawing/2014/main" val="2359063320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2408836992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435035677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2576497280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929061249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1864908168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3670145129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1509378953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2171631930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3057520202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1779447958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2343370300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589723573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320462511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1695263931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2577983375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2589970844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531964659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14265699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1061202788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199242211"/>
                    </a:ext>
                  </a:extLst>
                </a:gridCol>
              </a:tblGrid>
              <a:tr h="5852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251521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7062513"/>
              </p:ext>
            </p:extLst>
          </p:nvPr>
        </p:nvGraphicFramePr>
        <p:xfrm>
          <a:off x="2704803" y="5175615"/>
          <a:ext cx="8857674" cy="585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1794">
                  <a:extLst>
                    <a:ext uri="{9D8B030D-6E8A-4147-A177-3AD203B41FA5}">
                      <a16:colId xmlns:a16="http://schemas.microsoft.com/office/drawing/2014/main" val="2359063320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2408836992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435035677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2576497280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929061249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1864908168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3670145129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1509378953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2171631930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3057520202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1779447958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2343370300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589723573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320462511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1695263931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2577983375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2589970844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531964659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14265699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1061202788"/>
                    </a:ext>
                  </a:extLst>
                </a:gridCol>
                <a:gridCol w="421794">
                  <a:extLst>
                    <a:ext uri="{9D8B030D-6E8A-4147-A177-3AD203B41FA5}">
                      <a16:colId xmlns:a16="http://schemas.microsoft.com/office/drawing/2014/main" val="199242211"/>
                    </a:ext>
                  </a:extLst>
                </a:gridCol>
              </a:tblGrid>
              <a:tr h="5852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251521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7146514"/>
              </p:ext>
            </p:extLst>
          </p:nvPr>
        </p:nvGraphicFramePr>
        <p:xfrm>
          <a:off x="1766240" y="1871949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7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21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0048872"/>
              </p:ext>
            </p:extLst>
          </p:nvPr>
        </p:nvGraphicFramePr>
        <p:xfrm>
          <a:off x="1766240" y="3653644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9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21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1106682" y="2162483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=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17623" y="3956016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=</a:t>
            </a:r>
          </a:p>
        </p:txBody>
      </p:sp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948657"/>
              </p:ext>
            </p:extLst>
          </p:nvPr>
        </p:nvGraphicFramePr>
        <p:xfrm>
          <a:off x="1142028" y="4920858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16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21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sp>
        <p:nvSpPr>
          <p:cNvPr id="25" name="Rectangle 24"/>
          <p:cNvSpPr/>
          <p:nvPr/>
        </p:nvSpPr>
        <p:spPr>
          <a:xfrm>
            <a:off x="900580" y="2487832"/>
            <a:ext cx="6014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×7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862512" y="4266690"/>
            <a:ext cx="6014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×3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948317" y="1922641"/>
            <a:ext cx="6014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×7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78659" y="3704336"/>
            <a:ext cx="6014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×3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5803" y="5223577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1514352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5" grpId="0"/>
      <p:bldP spid="26" grpId="0"/>
      <p:bldP spid="29" grpId="0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talk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Control 1"/>
          <p:cNvSpPr>
            <a:spLocks noChangeArrowheads="1" noChangeShapeType="1"/>
          </p:cNvSpPr>
          <p:nvPr/>
        </p:nvSpPr>
        <p:spPr bwMode="auto">
          <a:xfrm>
            <a:off x="6868305" y="5803060"/>
            <a:ext cx="4163005" cy="282314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How will you add these fractions?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Draw bar models to prove your answers.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7200476"/>
              </p:ext>
            </p:extLst>
          </p:nvPr>
        </p:nvGraphicFramePr>
        <p:xfrm>
          <a:off x="4286729" y="2225574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2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5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680466"/>
              </p:ext>
            </p:extLst>
          </p:nvPr>
        </p:nvGraphicFramePr>
        <p:xfrm>
          <a:off x="5753579" y="2225574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2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9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1292346"/>
              </p:ext>
            </p:extLst>
          </p:nvPr>
        </p:nvGraphicFramePr>
        <p:xfrm>
          <a:off x="7220429" y="2225574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?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?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5006729" y="2543179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Century Gothic" panose="020B0502020202020204" pitchFamily="34" charset="0"/>
              </a:rPr>
              <a:t>+</a:t>
            </a:r>
            <a:endParaRPr lang="en-GB" sz="2800" b="1" dirty="0">
              <a:latin typeface="Century Gothic" panose="020B0502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473579" y="2535275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=</a:t>
            </a: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1030870"/>
              </p:ext>
            </p:extLst>
          </p:nvPr>
        </p:nvGraphicFramePr>
        <p:xfrm>
          <a:off x="4300176" y="3704744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1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8187303"/>
              </p:ext>
            </p:extLst>
          </p:nvPr>
        </p:nvGraphicFramePr>
        <p:xfrm>
          <a:off x="5767026" y="3704744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5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13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9323837"/>
              </p:ext>
            </p:extLst>
          </p:nvPr>
        </p:nvGraphicFramePr>
        <p:xfrm>
          <a:off x="7233876" y="3704744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?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?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5020176" y="4022349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Century Gothic" panose="020B0502020202020204" pitchFamily="34" charset="0"/>
              </a:rPr>
              <a:t>+</a:t>
            </a:r>
            <a:endParaRPr lang="en-GB" sz="2800" b="1" dirty="0">
              <a:latin typeface="Century Gothic" panose="020B0502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487026" y="4014445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2053900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develop our learning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Control 1"/>
          <p:cNvSpPr>
            <a:spLocks noChangeArrowheads="1" noChangeShapeType="1"/>
          </p:cNvSpPr>
          <p:nvPr/>
        </p:nvSpPr>
        <p:spPr bwMode="auto">
          <a:xfrm>
            <a:off x="6868305" y="5803060"/>
            <a:ext cx="4163005" cy="282314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-6528" y="1139274"/>
            <a:ext cx="12192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We need to convert these fractions in the same way before subtracting.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3541384"/>
              </p:ext>
            </p:extLst>
          </p:nvPr>
        </p:nvGraphicFramePr>
        <p:xfrm>
          <a:off x="4290187" y="2421695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4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266920"/>
              </p:ext>
            </p:extLst>
          </p:nvPr>
        </p:nvGraphicFramePr>
        <p:xfrm>
          <a:off x="6233025" y="2421695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5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9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3409606"/>
              </p:ext>
            </p:extLst>
          </p:nvPr>
        </p:nvGraphicFramePr>
        <p:xfrm>
          <a:off x="7699875" y="2421695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?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?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5010187" y="2739300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+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953025" y="2731396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=</a:t>
            </a:r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70279"/>
              </p:ext>
            </p:extLst>
          </p:nvPr>
        </p:nvGraphicFramePr>
        <p:xfrm>
          <a:off x="4279090" y="3989616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27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36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3238565"/>
              </p:ext>
            </p:extLst>
          </p:nvPr>
        </p:nvGraphicFramePr>
        <p:xfrm>
          <a:off x="6209402" y="3989616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20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36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8225113"/>
              </p:ext>
            </p:extLst>
          </p:nvPr>
        </p:nvGraphicFramePr>
        <p:xfrm>
          <a:off x="7676252" y="3989616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7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36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4999090" y="4307221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Century Gothic" panose="020B0502020202020204" pitchFamily="34" charset="0"/>
              </a:rPr>
              <a:t>+</a:t>
            </a:r>
            <a:endParaRPr lang="en-GB" sz="2800" b="1" dirty="0">
              <a:latin typeface="Century Gothic" panose="020B0502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929402" y="4299317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=</a:t>
            </a:r>
          </a:p>
        </p:txBody>
      </p:sp>
      <p:sp>
        <p:nvSpPr>
          <p:cNvPr id="25" name="Down Arrow 24"/>
          <p:cNvSpPr/>
          <p:nvPr/>
        </p:nvSpPr>
        <p:spPr>
          <a:xfrm>
            <a:off x="3719659" y="3178025"/>
            <a:ext cx="328613" cy="1457325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069432" y="3579141"/>
            <a:ext cx="6014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×9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27" name="Down Arrow 26"/>
          <p:cNvSpPr/>
          <p:nvPr/>
        </p:nvSpPr>
        <p:spPr>
          <a:xfrm>
            <a:off x="5719090" y="3127358"/>
            <a:ext cx="328613" cy="1457325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68863" y="3528474"/>
            <a:ext cx="6014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×4</a:t>
            </a:r>
            <a:endParaRPr lang="en-GB" sz="28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7392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7" grpId="0" animBg="1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learn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Control 1"/>
          <p:cNvSpPr>
            <a:spLocks noChangeArrowheads="1" noChangeShapeType="1"/>
          </p:cNvSpPr>
          <p:nvPr/>
        </p:nvSpPr>
        <p:spPr bwMode="auto">
          <a:xfrm>
            <a:off x="6868305" y="5803060"/>
            <a:ext cx="4163005" cy="282314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Let’s look at this visually…. 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7568631"/>
              </p:ext>
            </p:extLst>
          </p:nvPr>
        </p:nvGraphicFramePr>
        <p:xfrm>
          <a:off x="373766" y="1869861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4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2875118"/>
              </p:ext>
            </p:extLst>
          </p:nvPr>
        </p:nvGraphicFramePr>
        <p:xfrm>
          <a:off x="373766" y="3651556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5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9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4997568"/>
              </p:ext>
            </p:extLst>
          </p:nvPr>
        </p:nvGraphicFramePr>
        <p:xfrm>
          <a:off x="2702715" y="1869863"/>
          <a:ext cx="8857676" cy="585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14419">
                  <a:extLst>
                    <a:ext uri="{9D8B030D-6E8A-4147-A177-3AD203B41FA5}">
                      <a16:colId xmlns:a16="http://schemas.microsoft.com/office/drawing/2014/main" val="2359063320"/>
                    </a:ext>
                  </a:extLst>
                </a:gridCol>
                <a:gridCol w="2214419">
                  <a:extLst>
                    <a:ext uri="{9D8B030D-6E8A-4147-A177-3AD203B41FA5}">
                      <a16:colId xmlns:a16="http://schemas.microsoft.com/office/drawing/2014/main" val="3123895707"/>
                    </a:ext>
                  </a:extLst>
                </a:gridCol>
                <a:gridCol w="2214419">
                  <a:extLst>
                    <a:ext uri="{9D8B030D-6E8A-4147-A177-3AD203B41FA5}">
                      <a16:colId xmlns:a16="http://schemas.microsoft.com/office/drawing/2014/main" val="869279715"/>
                    </a:ext>
                  </a:extLst>
                </a:gridCol>
                <a:gridCol w="2214419">
                  <a:extLst>
                    <a:ext uri="{9D8B030D-6E8A-4147-A177-3AD203B41FA5}">
                      <a16:colId xmlns:a16="http://schemas.microsoft.com/office/drawing/2014/main" val="1581953586"/>
                    </a:ext>
                  </a:extLst>
                </a:gridCol>
              </a:tblGrid>
              <a:tr h="5852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251521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0183655"/>
              </p:ext>
            </p:extLst>
          </p:nvPr>
        </p:nvGraphicFramePr>
        <p:xfrm>
          <a:off x="2702715" y="2574009"/>
          <a:ext cx="8857692" cy="585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6047">
                  <a:extLst>
                    <a:ext uri="{9D8B030D-6E8A-4147-A177-3AD203B41FA5}">
                      <a16:colId xmlns:a16="http://schemas.microsoft.com/office/drawing/2014/main" val="2359063320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649686963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894462875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299061262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222560547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007874728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039903472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502750476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464194306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202449313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580087048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4116091905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4041495454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852052774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400316623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585752434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823654844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705401851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110773857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616273740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375595673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668446206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545639380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395850180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441980854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575704302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118648041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99702719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273622552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1988057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656181269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927841544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663712612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890117447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189421610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878908506"/>
                    </a:ext>
                  </a:extLst>
                </a:gridCol>
              </a:tblGrid>
              <a:tr h="5852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251521"/>
                  </a:ext>
                </a:extLst>
              </a:tr>
            </a:tbl>
          </a:graphicData>
        </a:graphic>
      </p:graphicFrame>
      <p:graphicFrame>
        <p:nvGraphicFramePr>
          <p:cNvPr id="17" name="Table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2585147"/>
              </p:ext>
            </p:extLst>
          </p:nvPr>
        </p:nvGraphicFramePr>
        <p:xfrm>
          <a:off x="2702715" y="3592561"/>
          <a:ext cx="8857674" cy="585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4186">
                  <a:extLst>
                    <a:ext uri="{9D8B030D-6E8A-4147-A177-3AD203B41FA5}">
                      <a16:colId xmlns:a16="http://schemas.microsoft.com/office/drawing/2014/main" val="2359063320"/>
                    </a:ext>
                  </a:extLst>
                </a:gridCol>
                <a:gridCol w="984186">
                  <a:extLst>
                    <a:ext uri="{9D8B030D-6E8A-4147-A177-3AD203B41FA5}">
                      <a16:colId xmlns:a16="http://schemas.microsoft.com/office/drawing/2014/main" val="3077457116"/>
                    </a:ext>
                  </a:extLst>
                </a:gridCol>
                <a:gridCol w="984186">
                  <a:extLst>
                    <a:ext uri="{9D8B030D-6E8A-4147-A177-3AD203B41FA5}">
                      <a16:colId xmlns:a16="http://schemas.microsoft.com/office/drawing/2014/main" val="1957935906"/>
                    </a:ext>
                  </a:extLst>
                </a:gridCol>
                <a:gridCol w="984186">
                  <a:extLst>
                    <a:ext uri="{9D8B030D-6E8A-4147-A177-3AD203B41FA5}">
                      <a16:colId xmlns:a16="http://schemas.microsoft.com/office/drawing/2014/main" val="1856249069"/>
                    </a:ext>
                  </a:extLst>
                </a:gridCol>
                <a:gridCol w="984186">
                  <a:extLst>
                    <a:ext uri="{9D8B030D-6E8A-4147-A177-3AD203B41FA5}">
                      <a16:colId xmlns:a16="http://schemas.microsoft.com/office/drawing/2014/main" val="1496553170"/>
                    </a:ext>
                  </a:extLst>
                </a:gridCol>
                <a:gridCol w="984186">
                  <a:extLst>
                    <a:ext uri="{9D8B030D-6E8A-4147-A177-3AD203B41FA5}">
                      <a16:colId xmlns:a16="http://schemas.microsoft.com/office/drawing/2014/main" val="848600954"/>
                    </a:ext>
                  </a:extLst>
                </a:gridCol>
                <a:gridCol w="984186">
                  <a:extLst>
                    <a:ext uri="{9D8B030D-6E8A-4147-A177-3AD203B41FA5}">
                      <a16:colId xmlns:a16="http://schemas.microsoft.com/office/drawing/2014/main" val="3288858752"/>
                    </a:ext>
                  </a:extLst>
                </a:gridCol>
                <a:gridCol w="984186">
                  <a:extLst>
                    <a:ext uri="{9D8B030D-6E8A-4147-A177-3AD203B41FA5}">
                      <a16:colId xmlns:a16="http://schemas.microsoft.com/office/drawing/2014/main" val="244133038"/>
                    </a:ext>
                  </a:extLst>
                </a:gridCol>
                <a:gridCol w="984186">
                  <a:extLst>
                    <a:ext uri="{9D8B030D-6E8A-4147-A177-3AD203B41FA5}">
                      <a16:colId xmlns:a16="http://schemas.microsoft.com/office/drawing/2014/main" val="3723572934"/>
                    </a:ext>
                  </a:extLst>
                </a:gridCol>
              </a:tblGrid>
              <a:tr h="5852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251521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4162325"/>
              </p:ext>
            </p:extLst>
          </p:nvPr>
        </p:nvGraphicFramePr>
        <p:xfrm>
          <a:off x="2702715" y="4296707"/>
          <a:ext cx="8857692" cy="585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6047">
                  <a:extLst>
                    <a:ext uri="{9D8B030D-6E8A-4147-A177-3AD203B41FA5}">
                      <a16:colId xmlns:a16="http://schemas.microsoft.com/office/drawing/2014/main" val="2359063320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08676157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659483805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700248445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4232187393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778306096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877702390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429117505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563443338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131761764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698726409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4094108188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819797396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495743431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209948171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843680644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16397201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703541965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273209295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810307911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037261034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812315481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4033662770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07153871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973265824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673956738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851094058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925801265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183554746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74780758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043554600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4217274749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232149041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013931486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56488211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646415709"/>
                    </a:ext>
                  </a:extLst>
                </a:gridCol>
              </a:tblGrid>
              <a:tr h="5852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251521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4994929"/>
              </p:ext>
            </p:extLst>
          </p:nvPr>
        </p:nvGraphicFramePr>
        <p:xfrm>
          <a:off x="2704803" y="5175615"/>
          <a:ext cx="8857692" cy="585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6047">
                  <a:extLst>
                    <a:ext uri="{9D8B030D-6E8A-4147-A177-3AD203B41FA5}">
                      <a16:colId xmlns:a16="http://schemas.microsoft.com/office/drawing/2014/main" val="2359063320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097761275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010509336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537145304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387671775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136170456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4095286632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879685086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826885718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206534378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839384123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403388659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062184481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521841679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760304821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949286465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949707855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137309167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4033958422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407369979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424815083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041968239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974715605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788638495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742202832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649980588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2225797807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826158308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04233182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533367929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712332694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745775847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1871439048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849848827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256101243"/>
                    </a:ext>
                  </a:extLst>
                </a:gridCol>
                <a:gridCol w="246047">
                  <a:extLst>
                    <a:ext uri="{9D8B030D-6E8A-4147-A177-3AD203B41FA5}">
                      <a16:colId xmlns:a16="http://schemas.microsoft.com/office/drawing/2014/main" val="3937652615"/>
                    </a:ext>
                  </a:extLst>
                </a:gridCol>
              </a:tblGrid>
              <a:tr h="5852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5251521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7196252"/>
              </p:ext>
            </p:extLst>
          </p:nvPr>
        </p:nvGraphicFramePr>
        <p:xfrm>
          <a:off x="1766240" y="1871949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27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36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246781"/>
              </p:ext>
            </p:extLst>
          </p:nvPr>
        </p:nvGraphicFramePr>
        <p:xfrm>
          <a:off x="1766240" y="3653644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20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36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sp>
        <p:nvSpPr>
          <p:cNvPr id="22" name="TextBox 21"/>
          <p:cNvSpPr txBox="1"/>
          <p:nvPr/>
        </p:nvSpPr>
        <p:spPr>
          <a:xfrm>
            <a:off x="1106682" y="2162483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=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17623" y="3956016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=</a:t>
            </a:r>
          </a:p>
        </p:txBody>
      </p:sp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0577449"/>
              </p:ext>
            </p:extLst>
          </p:nvPr>
        </p:nvGraphicFramePr>
        <p:xfrm>
          <a:off x="1142028" y="4920858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7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36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sp>
        <p:nvSpPr>
          <p:cNvPr id="25" name="Rectangle 24"/>
          <p:cNvSpPr/>
          <p:nvPr/>
        </p:nvSpPr>
        <p:spPr>
          <a:xfrm>
            <a:off x="900580" y="2487832"/>
            <a:ext cx="6014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×9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862512" y="4266690"/>
            <a:ext cx="6014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×4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910739" y="1897589"/>
            <a:ext cx="6014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×9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878659" y="3704336"/>
            <a:ext cx="6014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×4</a:t>
            </a:r>
            <a:endParaRPr lang="en-GB" sz="2800" dirty="0">
              <a:latin typeface="Century Gothic" panose="020B0502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5803" y="5223577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=</a:t>
            </a:r>
          </a:p>
        </p:txBody>
      </p:sp>
      <p:cxnSp>
        <p:nvCxnSpPr>
          <p:cNvPr id="4" name="Straight Connector 3"/>
          <p:cNvCxnSpPr/>
          <p:nvPr/>
        </p:nvCxnSpPr>
        <p:spPr>
          <a:xfrm flipH="1">
            <a:off x="2735500" y="5175615"/>
            <a:ext cx="212942" cy="5711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2979758" y="5189673"/>
            <a:ext cx="212942" cy="5711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3224016" y="5175615"/>
            <a:ext cx="212942" cy="5711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3473643" y="5165889"/>
            <a:ext cx="212942" cy="5711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>
            <a:off x="3710442" y="5191455"/>
            <a:ext cx="212942" cy="5711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3962159" y="5182644"/>
            <a:ext cx="212942" cy="5711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4196868" y="5175615"/>
            <a:ext cx="212942" cy="5711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>
            <a:off x="4698442" y="5179580"/>
            <a:ext cx="212942" cy="5711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H="1">
            <a:off x="4938836" y="5175615"/>
            <a:ext cx="212942" cy="5711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>
            <a:off x="5187270" y="5179580"/>
            <a:ext cx="212942" cy="5711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 flipH="1">
            <a:off x="5424573" y="5175615"/>
            <a:ext cx="212942" cy="5711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5672780" y="5189673"/>
            <a:ext cx="212942" cy="5711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>
            <a:off x="5923295" y="5175615"/>
            <a:ext cx="212942" cy="5711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>
            <a:off x="6171729" y="5171006"/>
            <a:ext cx="212942" cy="5711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H="1">
            <a:off x="6419603" y="5185949"/>
            <a:ext cx="212942" cy="5711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H="1">
            <a:off x="6660245" y="5171006"/>
            <a:ext cx="212942" cy="5711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H="1">
            <a:off x="6908119" y="5182644"/>
            <a:ext cx="212942" cy="5711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H="1">
            <a:off x="7155993" y="5179580"/>
            <a:ext cx="212942" cy="5711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H="1">
            <a:off x="7414864" y="5166128"/>
            <a:ext cx="212942" cy="5711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4446754" y="5179580"/>
            <a:ext cx="212942" cy="57118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1343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5" grpId="0"/>
      <p:bldP spid="26" grpId="0"/>
      <p:bldP spid="29" grpId="0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Let’s </a:t>
            </a:r>
            <a:r>
              <a:rPr lang="en-GB" sz="3600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talk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Control 1"/>
          <p:cNvSpPr>
            <a:spLocks noChangeArrowheads="1" noChangeShapeType="1"/>
          </p:cNvSpPr>
          <p:nvPr/>
        </p:nvSpPr>
        <p:spPr bwMode="auto">
          <a:xfrm>
            <a:off x="6868305" y="5803060"/>
            <a:ext cx="4163005" cy="282314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Convert then subtract these fractions.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Draw bar models to prove your answers.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1032310"/>
              </p:ext>
            </p:extLst>
          </p:nvPr>
        </p:nvGraphicFramePr>
        <p:xfrm>
          <a:off x="4286729" y="2225574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5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7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5312478"/>
              </p:ext>
            </p:extLst>
          </p:nvPr>
        </p:nvGraphicFramePr>
        <p:xfrm>
          <a:off x="5753579" y="2225574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2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5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1292346"/>
              </p:ext>
            </p:extLst>
          </p:nvPr>
        </p:nvGraphicFramePr>
        <p:xfrm>
          <a:off x="7220429" y="2225574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?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?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5006729" y="2543179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-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73579" y="2535275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=</a:t>
            </a: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1561195"/>
              </p:ext>
            </p:extLst>
          </p:nvPr>
        </p:nvGraphicFramePr>
        <p:xfrm>
          <a:off x="4300176" y="3704744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7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9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8000676"/>
              </p:ext>
            </p:extLst>
          </p:nvPr>
        </p:nvGraphicFramePr>
        <p:xfrm>
          <a:off x="5767026" y="3704744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4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7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9323837"/>
              </p:ext>
            </p:extLst>
          </p:nvPr>
        </p:nvGraphicFramePr>
        <p:xfrm>
          <a:off x="7233876" y="3704744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?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?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5020176" y="4022349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-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87026" y="4014445"/>
            <a:ext cx="7468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Century Gothic" panose="020B0502020202020204" pitchFamily="34" charset="0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3035193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42A8559-181C-4E7E-BCC0-148EBFA93740}"/>
              </a:ext>
            </a:extLst>
          </p:cNvPr>
          <p:cNvSpPr/>
          <p:nvPr/>
        </p:nvSpPr>
        <p:spPr>
          <a:xfrm>
            <a:off x="-4130" y="77493"/>
            <a:ext cx="12192000" cy="140332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2456" y="1176320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7" name="TextBox 4">
            <a:extLst>
              <a:ext uri="{FF2B5EF4-FFF2-40B4-BE49-F238E27FC236}">
                <a16:creationId xmlns:a16="http://schemas.microsoft.com/office/drawing/2014/main" id="{B54EBE31-22BE-420A-AEAD-3A55913DF39A}"/>
              </a:ext>
            </a:extLst>
          </p:cNvPr>
          <p:cNvSpPr txBox="1"/>
          <p:nvPr/>
        </p:nvSpPr>
        <p:spPr>
          <a:xfrm>
            <a:off x="-24446" y="160277"/>
            <a:ext cx="12191999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6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Independent Task</a:t>
            </a: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600" b="1" dirty="0">
                <a:latin typeface="Century Gothic" panose="020B0502020202020204" pitchFamily="34" charset="0"/>
              </a:rPr>
              <a:t>Let’s showcase our learning</a:t>
            </a:r>
            <a:endParaRPr lang="en-GB" sz="5400" b="1" dirty="0"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11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546" y="2365994"/>
            <a:ext cx="3456000" cy="2439027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3553" y="2835658"/>
            <a:ext cx="3456000" cy="2442607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13560" y="3273149"/>
            <a:ext cx="3456000" cy="2448338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24837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5FB8E59A-7B57-4B99-8CC4-21BC88A6182A}"/>
              </a:ext>
            </a:extLst>
          </p:cNvPr>
          <p:cNvSpPr/>
          <p:nvPr/>
        </p:nvSpPr>
        <p:spPr>
          <a:xfrm>
            <a:off x="1463960" y="307439"/>
            <a:ext cx="9272338" cy="728516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3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Exit task – Dong Nao </a:t>
            </a:r>
            <a:r>
              <a:rPr lang="en-GB" sz="3600" b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Jin</a:t>
            </a:r>
            <a:endParaRPr lang="en-GB" sz="54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6A3981F-4871-4AE4-A793-E45B90BF02AE}"/>
              </a:ext>
            </a:extLst>
          </p:cNvPr>
          <p:cNvSpPr/>
          <p:nvPr/>
        </p:nvSpPr>
        <p:spPr>
          <a:xfrm>
            <a:off x="-6529" y="6186303"/>
            <a:ext cx="12192000" cy="59420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9" name="Picture 2" descr="https://www.deepeningunderstanding.co.uk/wp-content/uploads/2016/11/DU-logo.png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53" y="6110429"/>
            <a:ext cx="763965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80DE48FF-7871-4CC4-9B74-EB4C8BDDAF0C}"/>
              </a:ext>
            </a:extLst>
          </p:cNvPr>
          <p:cNvSpPr txBox="1"/>
          <p:nvPr/>
        </p:nvSpPr>
        <p:spPr>
          <a:xfrm>
            <a:off x="3807341" y="6358092"/>
            <a:ext cx="46141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©Deepening Understanding LTD </a:t>
            </a:r>
            <a:r>
              <a:rPr lang="en-GB" sz="12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  <a:endParaRPr lang="en-GB" sz="1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435" y="3089345"/>
            <a:ext cx="2407885" cy="18920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11" y="3089345"/>
            <a:ext cx="2407885" cy="1892077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0" y="1202177"/>
            <a:ext cx="12192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Jane’s mum received two boxes of chocolates for Valentine’s day.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Jane sneakily ate some without her mum knowing!</a:t>
            </a: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What fraction of the chocolates are left?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344B2F3-D856-4E90-8D1C-32DED7887054}"/>
              </a:ext>
            </a:extLst>
          </p:cNvPr>
          <p:cNvSpPr/>
          <p:nvPr/>
        </p:nvSpPr>
        <p:spPr>
          <a:xfrm>
            <a:off x="4752520" y="2977921"/>
            <a:ext cx="62475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 smtClean="0">
                <a:latin typeface="Century Gothic" panose="020B0502020202020204" pitchFamily="34" charset="0"/>
              </a:rPr>
              <a:t>She ate          from the first box.</a:t>
            </a:r>
          </a:p>
          <a:p>
            <a:pPr algn="ctr"/>
            <a:endParaRPr lang="en-GB" sz="2800" dirty="0" smtClean="0"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latin typeface="Century Gothic" panose="020B0502020202020204" pitchFamily="34" charset="0"/>
            </a:endParaRPr>
          </a:p>
          <a:p>
            <a:pPr algn="ctr"/>
            <a:r>
              <a:rPr lang="en-GB" sz="2800" dirty="0">
                <a:latin typeface="Century Gothic" panose="020B0502020202020204" pitchFamily="34" charset="0"/>
              </a:rPr>
              <a:t>She ate          from the </a:t>
            </a:r>
            <a:r>
              <a:rPr lang="en-GB" sz="2800" dirty="0" smtClean="0">
                <a:latin typeface="Century Gothic" panose="020B0502020202020204" pitchFamily="34" charset="0"/>
              </a:rPr>
              <a:t>second </a:t>
            </a:r>
            <a:r>
              <a:rPr lang="en-GB" sz="2800" dirty="0">
                <a:latin typeface="Century Gothic" panose="020B0502020202020204" pitchFamily="34" charset="0"/>
              </a:rPr>
              <a:t>box.</a:t>
            </a: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3534581"/>
              </p:ext>
            </p:extLst>
          </p:nvPr>
        </p:nvGraphicFramePr>
        <p:xfrm>
          <a:off x="6688735" y="2733862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2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11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  <p:graphicFrame>
        <p:nvGraphicFramePr>
          <p:cNvPr id="29" name="Table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5799052"/>
              </p:ext>
            </p:extLst>
          </p:nvPr>
        </p:nvGraphicFramePr>
        <p:xfrm>
          <a:off x="6331640" y="3972435"/>
          <a:ext cx="720000" cy="115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20000">
                  <a:extLst>
                    <a:ext uri="{9D8B030D-6E8A-4147-A177-3AD203B41FA5}">
                      <a16:colId xmlns:a16="http://schemas.microsoft.com/office/drawing/2014/main" val="2061261436"/>
                    </a:ext>
                  </a:extLst>
                </a:gridCol>
              </a:tblGrid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3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6101462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latin typeface="Century Gothic" panose="020B0502020202020204" pitchFamily="34" charset="0"/>
                        </a:rPr>
                        <a:t>7</a:t>
                      </a:r>
                      <a:endParaRPr lang="en-GB" sz="2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78731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6840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1288</TotalTime>
  <Words>472</Words>
  <Application>Microsoft Office PowerPoint</Application>
  <PresentationFormat>Widescreen</PresentationFormat>
  <Paragraphs>338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</dc:creator>
  <cp:lastModifiedBy>Michelle Benoke</cp:lastModifiedBy>
  <cp:revision>115</cp:revision>
  <dcterms:created xsi:type="dcterms:W3CDTF">2018-03-29T14:43:08Z</dcterms:created>
  <dcterms:modified xsi:type="dcterms:W3CDTF">2024-12-02T15:05:07Z</dcterms:modified>
  <cp:contentStatus/>
</cp:coreProperties>
</file>